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596" r:id="rId5"/>
    <p:sldId id="597" r:id="rId6"/>
    <p:sldId id="661" r:id="rId7"/>
    <p:sldId id="598" r:id="rId8"/>
    <p:sldId id="601" r:id="rId9"/>
    <p:sldId id="603" r:id="rId10"/>
    <p:sldId id="683" r:id="rId11"/>
    <p:sldId id="684" r:id="rId12"/>
    <p:sldId id="685" r:id="rId13"/>
    <p:sldId id="688" r:id="rId14"/>
    <p:sldId id="662" r:id="rId15"/>
    <p:sldId id="663" r:id="rId16"/>
    <p:sldId id="687" r:id="rId17"/>
    <p:sldId id="664" r:id="rId18"/>
    <p:sldId id="643" r:id="rId19"/>
    <p:sldId id="644" r:id="rId20"/>
    <p:sldId id="645" r:id="rId21"/>
    <p:sldId id="646" r:id="rId22"/>
    <p:sldId id="649" r:id="rId23"/>
    <p:sldId id="665" r:id="rId24"/>
    <p:sldId id="666" r:id="rId25"/>
    <p:sldId id="651" r:id="rId26"/>
    <p:sldId id="667" r:id="rId27"/>
    <p:sldId id="668" r:id="rId28"/>
    <p:sldId id="669" r:id="rId29"/>
    <p:sldId id="670" r:id="rId30"/>
    <p:sldId id="671" r:id="rId31"/>
    <p:sldId id="672" r:id="rId32"/>
    <p:sldId id="653" r:id="rId33"/>
  </p:sldIdLst>
  <p:sldSz cx="9144000" cy="6858000" type="screen4x3"/>
  <p:notesSz cx="6858000" cy="9144000"/>
  <p:custDataLst>
    <p:tags r:id="rId37"/>
  </p:custDataLst>
  <p:defaultTextStyle>
    <a:defPPr>
      <a:defRPr lang="zh-CN"/>
    </a:defPPr>
    <a:lvl1pPr marL="0" lvl="0"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66"/>
    <a:srgbClr val="CCFFCC"/>
    <a:srgbClr val="FFFF66"/>
    <a:srgbClr val="FFCCCC"/>
    <a:srgbClr val="CCECFF"/>
    <a:srgbClr val="CCCCFF"/>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7"/>
    <p:restoredTop sz="94682"/>
  </p:normalViewPr>
  <p:slideViewPr>
    <p:cSldViewPr showGuides="1">
      <p:cViewPr varScale="1">
        <p:scale>
          <a:sx n="76" d="100"/>
          <a:sy n="76" d="100"/>
        </p:scale>
        <p:origin x="-336" y="-84"/>
      </p:cViewPr>
      <p:guideLst>
        <p:guide orient="horz" pos="2160"/>
        <p:guide pos="297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3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F2A96280-CBBA-445F-A133-AEDE1790B36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3091A782-A289-47CD-B882-80E9F4F1226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宋体 CN" panose="02020400000000000000" pitchFamily="18" charset="-122"/>
          <a:ea typeface="思源宋体 CN" panose="02020400000000000000" pitchFamily="18"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宋体 CN" panose="02020400000000000000" pitchFamily="18" charset="-122"/>
          <a:ea typeface="思源宋体 CN" panose="02020400000000000000" pitchFamily="18"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tags" Target="../tags/tag6.xml"/><Relationship Id="rId7" Type="http://schemas.openxmlformats.org/officeDocument/2006/relationships/image" Target="../media/image8.jpeg"/><Relationship Id="rId6" Type="http://schemas.openxmlformats.org/officeDocument/2006/relationships/tags" Target="../tags/tag5.xml"/><Relationship Id="rId5" Type="http://schemas.openxmlformats.org/officeDocument/2006/relationships/image" Target="../media/image7.jpeg"/><Relationship Id="rId4" Type="http://schemas.openxmlformats.org/officeDocument/2006/relationships/tags" Target="../tags/tag4.xml"/><Relationship Id="rId3" Type="http://schemas.openxmlformats.org/officeDocument/2006/relationships/image" Target="../media/image6.jpeg"/><Relationship Id="rId2" Type="http://schemas.openxmlformats.org/officeDocument/2006/relationships/tags" Target="../tags/tag3.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tags" Target="../tags/tag10.xml"/><Relationship Id="rId4" Type="http://schemas.openxmlformats.org/officeDocument/2006/relationships/image" Target="../media/image10.jpe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2.png"/><Relationship Id="rId3" Type="http://schemas.openxmlformats.org/officeDocument/2006/relationships/tags" Target="../tags/tag12.xml"/><Relationship Id="rId2" Type="http://schemas.openxmlformats.org/officeDocument/2006/relationships/image" Target="../media/image3.png"/><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jpeg"/><Relationship Id="rId6" Type="http://schemas.openxmlformats.org/officeDocument/2006/relationships/tags" Target="../tags/tag15.xml"/><Relationship Id="rId5" Type="http://schemas.openxmlformats.org/officeDocument/2006/relationships/image" Target="../media/image14.jpeg"/><Relationship Id="rId4" Type="http://schemas.openxmlformats.org/officeDocument/2006/relationships/tags" Target="../tags/tag14.xml"/><Relationship Id="rId3" Type="http://schemas.openxmlformats.org/officeDocument/2006/relationships/image" Target="../media/image13.jpeg"/><Relationship Id="rId2" Type="http://schemas.openxmlformats.org/officeDocument/2006/relationships/tags" Target="../tags/tag13.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2.png"/><Relationship Id="rId3" Type="http://schemas.openxmlformats.org/officeDocument/2006/relationships/tags" Target="../tags/tag22.xml"/><Relationship Id="rId2" Type="http://schemas.openxmlformats.org/officeDocument/2006/relationships/image" Target="../media/image3.png"/><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2.png"/><Relationship Id="rId3" Type="http://schemas.openxmlformats.org/officeDocument/2006/relationships/tags" Target="../tags/tag24.xml"/><Relationship Id="rId2" Type="http://schemas.openxmlformats.org/officeDocument/2006/relationships/image" Target="../media/image3.png"/><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tags" Target="../tags/tag29.xml"/><Relationship Id="rId7" Type="http://schemas.openxmlformats.org/officeDocument/2006/relationships/image" Target="../media/image18.jpeg"/><Relationship Id="rId6" Type="http://schemas.openxmlformats.org/officeDocument/2006/relationships/tags" Target="../tags/tag28.xml"/><Relationship Id="rId5" Type="http://schemas.openxmlformats.org/officeDocument/2006/relationships/image" Target="../media/image17.jpeg"/><Relationship Id="rId4" Type="http://schemas.openxmlformats.org/officeDocument/2006/relationships/tags" Target="../tags/tag27.xml"/><Relationship Id="rId3" Type="http://schemas.openxmlformats.org/officeDocument/2006/relationships/image" Target="../media/image16.jpeg"/><Relationship Id="rId2" Type="http://schemas.openxmlformats.org/officeDocument/2006/relationships/tags" Target="../tags/tag26.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tags" Target="../tags/tag31.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 name="组合 4"/>
          <p:cNvGrpSpPr/>
          <p:nvPr/>
        </p:nvGrpSpPr>
        <p:grpSpPr>
          <a:xfrm>
            <a:off x="354637" y="1955450"/>
            <a:ext cx="3016545" cy="2947100"/>
            <a:chOff x="1007139" y="1464267"/>
            <a:chExt cx="4022060" cy="3929467"/>
          </a:xfrm>
        </p:grpSpPr>
        <p:grpSp>
          <p:nvGrpSpPr>
            <p:cNvPr id="6" name="组合 5"/>
            <p:cNvGrpSpPr/>
            <p:nvPr/>
          </p:nvGrpSpPr>
          <p:grpSpPr>
            <a:xfrm>
              <a:off x="1099732" y="1464267"/>
              <a:ext cx="3929467" cy="3929467"/>
              <a:chOff x="1099732" y="1318808"/>
              <a:chExt cx="3929467" cy="3929467"/>
            </a:xfrm>
          </p:grpSpPr>
          <p:grpSp>
            <p:nvGrpSpPr>
              <p:cNvPr id="11" name="组合 10"/>
              <p:cNvGrpSpPr/>
              <p:nvPr/>
            </p:nvGrpSpPr>
            <p:grpSpPr>
              <a:xfrm>
                <a:off x="1428930" y="1648006"/>
                <a:ext cx="3271071" cy="3271071"/>
                <a:chOff x="1283473" y="1793465"/>
                <a:chExt cx="3271071" cy="3271071"/>
              </a:xfrm>
            </p:grpSpPr>
            <p:sp>
              <p:nvSpPr>
                <p:cNvPr id="18" name="椭圆 17"/>
                <p:cNvSpPr/>
                <p:nvPr/>
              </p:nvSpPr>
              <p:spPr>
                <a:xfrm>
                  <a:off x="1283473" y="1793465"/>
                  <a:ext cx="3271071" cy="3271071"/>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520556" y="2030548"/>
                  <a:ext cx="2796904" cy="2796904"/>
                </a:xfrm>
                <a:prstGeom prst="ellipse">
                  <a:avLst/>
                </a:prstGeom>
              </p:spPr>
            </p:pic>
          </p:grpSp>
          <p:sp>
            <p:nvSpPr>
              <p:cNvPr id="12" name="弧形 11"/>
              <p:cNvSpPr/>
              <p:nvPr/>
            </p:nvSpPr>
            <p:spPr>
              <a:xfrm>
                <a:off x="1099732" y="1318808"/>
                <a:ext cx="3929467" cy="3929467"/>
              </a:xfrm>
              <a:prstGeom prst="arc">
                <a:avLst>
                  <a:gd name="adj1" fmla="val 187512"/>
                  <a:gd name="adj2" fmla="val 16765207"/>
                </a:avLst>
              </a:prstGeom>
              <a:ln w="19050" cap="rnd">
                <a:solidFill>
                  <a:srgbClr val="FF9101"/>
                </a:solidFill>
                <a:prstDash val="solid"/>
                <a:headEnd type="triangl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nvGrpSpPr>
            <p:cNvPr id="7" name="组合 6"/>
            <p:cNvGrpSpPr/>
            <p:nvPr/>
          </p:nvGrpSpPr>
          <p:grpSpPr>
            <a:xfrm>
              <a:off x="1007139" y="4086103"/>
              <a:ext cx="1284707" cy="1164057"/>
              <a:chOff x="1007139" y="4086103"/>
              <a:chExt cx="1284707" cy="1164057"/>
            </a:xfrm>
          </p:grpSpPr>
          <p:sp>
            <p:nvSpPr>
              <p:cNvPr id="8" name="椭圆 7"/>
              <p:cNvSpPr/>
              <p:nvPr/>
            </p:nvSpPr>
            <p:spPr>
              <a:xfrm>
                <a:off x="1127789" y="4086103"/>
                <a:ext cx="1164057" cy="1164057"/>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lumMod val="65000"/>
                      <a:lumOff val="35000"/>
                    </a:prstClr>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 name="文本框 8"/>
              <p:cNvSpPr txBox="1"/>
              <p:nvPr/>
            </p:nvSpPr>
            <p:spPr>
              <a:xfrm>
                <a:off x="1007139" y="4373123"/>
                <a:ext cx="1284605" cy="8602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2021</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级人</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城</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sp>
        <p:nvSpPr>
          <p:cNvPr id="20" name="文本框 19"/>
          <p:cNvSpPr txBox="1"/>
          <p:nvPr/>
        </p:nvSpPr>
        <p:spPr>
          <a:xfrm>
            <a:off x="3473312" y="2074365"/>
            <a:ext cx="5252723"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人文地理学</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sp>
        <p:nvSpPr>
          <p:cNvPr id="21" name="文本框 20"/>
          <p:cNvSpPr txBox="1"/>
          <p:nvPr/>
        </p:nvSpPr>
        <p:spPr>
          <a:xfrm>
            <a:off x="2801620" y="3081655"/>
            <a:ext cx="6250305" cy="706755"/>
          </a:xfrm>
          <a:prstGeom prst="rect">
            <a:avLst/>
          </a:prstGeom>
          <a:noFill/>
        </p:spPr>
        <p:txBody>
          <a:bodyPr wrap="square">
            <a:spAutoFit/>
          </a:bodyPr>
          <a:lstStyle/>
          <a:p>
            <a:pPr algn="ct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第五章</a:t>
            </a:r>
            <a:r>
              <a:rPr lang="en-US" altLang="zh-CN" sz="4000" b="1" dirty="0">
                <a:solidFill>
                  <a:srgbClr val="1402BE"/>
                </a:solidFill>
                <a:latin typeface="华文楷体" panose="02010600040101010101" charset="-122"/>
                <a:ea typeface="华文楷体" panose="02010600040101010101" charset="-122"/>
                <a:cs typeface="华文楷体" panose="02010600040101010101" charset="-122"/>
              </a:rPr>
              <a:t> </a:t>
            </a: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农业的起源与发展</a:t>
            </a:r>
            <a:endParaRPr lang="zh-CN" altLang="en-US" sz="4000" b="1" dirty="0">
              <a:solidFill>
                <a:srgbClr val="1402BE"/>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000"/>
                            </p:stCondLst>
                            <p:childTnLst>
                              <p:par>
                                <p:cTn id="14" presetID="2" presetClass="entr" presetSubtype="4" decel="10000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500" fill="hold"/>
                                        <p:tgtEl>
                                          <p:spTgt spid="21"/>
                                        </p:tgtEl>
                                        <p:attrNameLst>
                                          <p:attrName>ppt_x</p:attrName>
                                        </p:attrNameLst>
                                      </p:cBhvr>
                                      <p:tavLst>
                                        <p:tav tm="0">
                                          <p:val>
                                            <p:strVal val="#ppt_x"/>
                                          </p:val>
                                        </p:tav>
                                        <p:tav tm="100000">
                                          <p:val>
                                            <p:strVal val="#ppt_x"/>
                                          </p:val>
                                        </p:tav>
                                      </p:tavLst>
                                    </p:anim>
                                    <p:anim calcmode="lin" valueType="num">
                                      <p:cBhvr additive="base">
                                        <p:cTn id="17"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二、关于农业起源的地点</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2" name="图片 1" descr="41fbe9a5f2242b9c35bcb69bcf2fa5b"/>
          <p:cNvPicPr>
            <a:picLocks noChangeAspect="1"/>
          </p:cNvPicPr>
          <p:nvPr/>
        </p:nvPicPr>
        <p:blipFill>
          <a:blip r:embed="rId2"/>
          <a:srcRect l="14528" t="8682" r="24445" b="4753"/>
          <a:stretch>
            <a:fillRect/>
          </a:stretch>
        </p:blipFill>
        <p:spPr>
          <a:xfrm rot="16200000">
            <a:off x="1929765" y="-774700"/>
            <a:ext cx="4939030" cy="8610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二、关于农业起源的地点</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149860" y="902335"/>
            <a:ext cx="8885555" cy="579374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30000"/>
              </a:lnSpc>
              <a:buNone/>
            </a:pPr>
            <a:r>
              <a:rPr lang="zh-CN" altLang="en-US" b="1" dirty="0">
                <a:latin typeface="楷体_GB2312" pitchFamily="49" charset="-122"/>
                <a:ea typeface="楷体_GB2312" pitchFamily="49" charset="-122"/>
              </a:rPr>
              <a:t>（一） </a:t>
            </a:r>
            <a:r>
              <a:rPr lang="en-US" altLang="zh-CN" b="1" dirty="0">
                <a:latin typeface="楷体_GB2312" pitchFamily="49" charset="-122"/>
                <a:ea typeface="楷体_GB2312" pitchFamily="49" charset="-122"/>
              </a:rPr>
              <a:t>C.O.</a:t>
            </a:r>
            <a:r>
              <a:rPr lang="zh-CN" altLang="en-US" b="1" dirty="0">
                <a:latin typeface="楷体_GB2312" pitchFamily="49" charset="-122"/>
                <a:ea typeface="楷体_GB2312" pitchFamily="49" charset="-122"/>
              </a:rPr>
              <a:t>索尔的推论</a:t>
            </a:r>
            <a:endParaRPr lang="zh-CN" altLang="en-US" b="1" dirty="0">
              <a:latin typeface="楷体_GB2312" pitchFamily="49" charset="-122"/>
              <a:ea typeface="楷体_GB2312" pitchFamily="49" charset="-122"/>
            </a:endParaRPr>
          </a:p>
          <a:p>
            <a:pPr eaLnBrk="1" hangingPunct="1">
              <a:lnSpc>
                <a:spcPct val="150000"/>
              </a:lnSpc>
              <a:buClr>
                <a:srgbClr val="FF0000"/>
              </a:buClr>
              <a:buSzPct val="100000"/>
              <a:buFont typeface="Wingdings" panose="05000000000000000000" charset="0"/>
              <a:buChar char="l"/>
            </a:pPr>
            <a:r>
              <a:rPr lang="zh-CN" altLang="en-US" sz="1800" b="1" dirty="0"/>
              <a:t>植物驯化不可能发生在食物不足的地区。受饥饿威胁的居民，没有闲暇去进行那种导致在遥远将来获得更多食物的试验。</a:t>
            </a:r>
            <a:endParaRPr lang="zh-CN" altLang="en-US" sz="1800" b="1" dirty="0"/>
          </a:p>
          <a:p>
            <a:pPr eaLnBrk="1" hangingPunct="1">
              <a:lnSpc>
                <a:spcPct val="150000"/>
              </a:lnSpc>
              <a:buClr>
                <a:srgbClr val="FF0000"/>
              </a:buClr>
              <a:buSzPct val="100000"/>
              <a:buFont typeface="Wingdings" panose="05000000000000000000" charset="0"/>
              <a:buChar char="l"/>
            </a:pPr>
            <a:r>
              <a:rPr lang="zh-CN" altLang="en-US" sz="1800" b="1" dirty="0"/>
              <a:t>驯化中心必然位于一个动、植物种类繁多的区域</a:t>
            </a:r>
            <a:r>
              <a:rPr lang="en-US" altLang="zh-CN" sz="1800" b="1" dirty="0"/>
              <a:t>,“</a:t>
            </a:r>
            <a:r>
              <a:rPr lang="zh-CN" altLang="en-US" sz="1800" b="1" dirty="0"/>
              <a:t>那里有大量的遗传因子可供选择和杂交</a:t>
            </a:r>
            <a:r>
              <a:rPr lang="en-US" altLang="zh-CN" sz="1800" b="1" dirty="0"/>
              <a:t>”</a:t>
            </a:r>
            <a:r>
              <a:rPr lang="zh-CN" altLang="en-US" sz="1800" b="1" dirty="0"/>
              <a:t>。这意味着要有多样化的地形和气候。</a:t>
            </a:r>
            <a:endParaRPr lang="zh-CN" altLang="en-US" sz="1800" b="1" dirty="0"/>
          </a:p>
          <a:p>
            <a:pPr eaLnBrk="1" hangingPunct="1">
              <a:lnSpc>
                <a:spcPct val="150000"/>
              </a:lnSpc>
              <a:buClr>
                <a:srgbClr val="FF0000"/>
              </a:buClr>
              <a:buSzPct val="100000"/>
              <a:buFont typeface="Wingdings" panose="05000000000000000000" charset="0"/>
              <a:buChar char="l"/>
            </a:pPr>
            <a:r>
              <a:rPr lang="zh-CN" altLang="en-US" sz="1800" b="1" dirty="0"/>
              <a:t>驯化不可能首先出现在大河的河谷内，因为那里需要先进的治水工程。</a:t>
            </a:r>
            <a:endParaRPr lang="zh-CN" altLang="en-US" sz="1800" b="1" dirty="0"/>
          </a:p>
          <a:p>
            <a:pPr eaLnBrk="1" hangingPunct="1">
              <a:lnSpc>
                <a:spcPct val="150000"/>
              </a:lnSpc>
              <a:buClr>
                <a:srgbClr val="FF0000"/>
              </a:buClr>
              <a:buSzPct val="100000"/>
              <a:buFont typeface="Wingdings" panose="05000000000000000000" charset="0"/>
              <a:buChar char="l"/>
            </a:pPr>
            <a:r>
              <a:rPr lang="zh-CN" altLang="en-US" sz="1800" b="1" dirty="0"/>
              <a:t>耕种不得不在林地中开始，因为原始的人类在那里</a:t>
            </a:r>
            <a:r>
              <a:rPr lang="en-US" altLang="zh-CN" sz="1800" b="1" dirty="0"/>
              <a:t>“</a:t>
            </a:r>
            <a:r>
              <a:rPr lang="zh-CN" altLang="en-US" sz="1800" b="1" dirty="0"/>
              <a:t>能够容易地由于树木枯死而取得用于栽培的空地</a:t>
            </a:r>
            <a:r>
              <a:rPr lang="en-US" altLang="zh-CN" sz="1800" b="1" dirty="0"/>
              <a:t>”</a:t>
            </a:r>
            <a:r>
              <a:rPr lang="zh-CN" altLang="en-US" sz="1800" b="1" dirty="0"/>
              <a:t>，他没有能力去破碎草地的表层草土。</a:t>
            </a:r>
            <a:endParaRPr lang="zh-CN" altLang="en-US" sz="1800" b="1" dirty="0"/>
          </a:p>
          <a:p>
            <a:pPr eaLnBrk="1" hangingPunct="1">
              <a:lnSpc>
                <a:spcPct val="150000"/>
              </a:lnSpc>
              <a:buClr>
                <a:srgbClr val="FF0000"/>
              </a:buClr>
              <a:buSzPct val="100000"/>
              <a:buFont typeface="Wingdings" panose="05000000000000000000" charset="0"/>
              <a:buChar char="l"/>
            </a:pPr>
            <a:r>
              <a:rPr lang="zh-CN" altLang="en-US" sz="1800" b="1" dirty="0"/>
              <a:t>最早的农民必须已经掌握使之倾向于耕种的技能。索尔认为狩猎者不可能是这些人</a:t>
            </a:r>
            <a:r>
              <a:rPr lang="en-US" altLang="zh-CN" sz="1800" b="1" dirty="0"/>
              <a:t>:</a:t>
            </a:r>
            <a:r>
              <a:rPr lang="zh-CN" altLang="en-US" sz="1800" b="1" dirty="0"/>
              <a:t>但</a:t>
            </a:r>
            <a:r>
              <a:rPr lang="en-US" altLang="zh-CN" sz="1800" b="1" dirty="0"/>
              <a:t>“</a:t>
            </a:r>
            <a:r>
              <a:rPr lang="zh-CN" altLang="en-US" sz="1800" b="1" dirty="0"/>
              <a:t>林居</a:t>
            </a:r>
            <a:r>
              <a:rPr lang="en-US" altLang="zh-CN" sz="1800" b="1" dirty="0"/>
              <a:t>”</a:t>
            </a:r>
            <a:r>
              <a:rPr lang="zh-CN" altLang="en-US" sz="1800" b="1" dirty="0"/>
              <a:t>的使用斧头者必然是驯化者的祖先。</a:t>
            </a:r>
            <a:endParaRPr lang="zh-CN" altLang="en-US" sz="1800" b="1" dirty="0"/>
          </a:p>
          <a:p>
            <a:pPr eaLnBrk="1" hangingPunct="1">
              <a:lnSpc>
                <a:spcPct val="150000"/>
              </a:lnSpc>
              <a:buClr>
                <a:srgbClr val="FF0000"/>
              </a:buClr>
              <a:buSzPct val="100000"/>
              <a:buFont typeface="Wingdings" panose="05000000000000000000" charset="0"/>
              <a:buChar char="l"/>
            </a:pPr>
            <a:r>
              <a:rPr lang="zh-CN" altLang="en-US" sz="1800" b="1" dirty="0"/>
              <a:t>最后，也是最重要的一点</a:t>
            </a:r>
            <a:r>
              <a:rPr lang="en-US" altLang="zh-CN" sz="1800" b="1" dirty="0"/>
              <a:t>:</a:t>
            </a:r>
            <a:r>
              <a:rPr lang="zh-CN" altLang="en-US" sz="1800" b="1" dirty="0"/>
              <a:t>原始的驯化者应该是定居的，因为</a:t>
            </a:r>
            <a:r>
              <a:rPr lang="en-US" altLang="zh-CN" sz="1800" b="1" dirty="0"/>
              <a:t>“</a:t>
            </a:r>
            <a:r>
              <a:rPr lang="zh-CN" altLang="en-US" sz="1800" b="1" dirty="0"/>
              <a:t>人的食物也是兽类喜欢吃的</a:t>
            </a:r>
            <a:r>
              <a:rPr lang="en-US" altLang="zh-CN" sz="1800" b="1" dirty="0"/>
              <a:t>”:</a:t>
            </a:r>
            <a:r>
              <a:rPr lang="zh-CN" altLang="en-US" sz="1800" b="1" dirty="0"/>
              <a:t>如果人类不在那里经常照管成长中的作物，就不会有什么收获。</a:t>
            </a:r>
            <a:endParaRPr lang="zh-CN" altLang="en-US" sz="1800" b="1"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二、关于农业起源的地点</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9220" name="图片 2"/>
          <p:cNvPicPr>
            <a:picLocks noChangeAspect="1"/>
          </p:cNvPicPr>
          <p:nvPr>
            <p:custDataLst>
              <p:tags r:id="rId2"/>
            </p:custDataLst>
          </p:nvPr>
        </p:nvPicPr>
        <p:blipFill>
          <a:blip r:embed="rId3"/>
          <a:stretch>
            <a:fillRect/>
          </a:stretch>
        </p:blipFill>
        <p:spPr>
          <a:xfrm>
            <a:off x="448628" y="1020128"/>
            <a:ext cx="3311525" cy="2484437"/>
          </a:xfrm>
          <a:prstGeom prst="rect">
            <a:avLst/>
          </a:prstGeom>
          <a:noFill/>
          <a:ln w="9525">
            <a:noFill/>
          </a:ln>
        </p:spPr>
      </p:pic>
      <p:pic>
        <p:nvPicPr>
          <p:cNvPr id="9222" name="图片 4"/>
          <p:cNvPicPr>
            <a:picLocks noChangeAspect="1"/>
          </p:cNvPicPr>
          <p:nvPr>
            <p:custDataLst>
              <p:tags r:id="rId4"/>
            </p:custDataLst>
          </p:nvPr>
        </p:nvPicPr>
        <p:blipFill>
          <a:blip r:embed="rId5"/>
          <a:stretch>
            <a:fillRect/>
          </a:stretch>
        </p:blipFill>
        <p:spPr>
          <a:xfrm>
            <a:off x="4427855" y="1052195"/>
            <a:ext cx="3915410" cy="2404745"/>
          </a:xfrm>
          <a:prstGeom prst="rect">
            <a:avLst/>
          </a:prstGeom>
          <a:noFill/>
          <a:ln w="9525">
            <a:noFill/>
          </a:ln>
        </p:spPr>
      </p:pic>
      <p:pic>
        <p:nvPicPr>
          <p:cNvPr id="9223" name="图片 5"/>
          <p:cNvPicPr>
            <a:picLocks noChangeAspect="1"/>
          </p:cNvPicPr>
          <p:nvPr>
            <p:custDataLst>
              <p:tags r:id="rId6"/>
            </p:custDataLst>
          </p:nvPr>
        </p:nvPicPr>
        <p:blipFill>
          <a:blip r:embed="rId7"/>
          <a:stretch>
            <a:fillRect/>
          </a:stretch>
        </p:blipFill>
        <p:spPr>
          <a:xfrm>
            <a:off x="4403090" y="3612515"/>
            <a:ext cx="3940175" cy="2511425"/>
          </a:xfrm>
          <a:prstGeom prst="rect">
            <a:avLst/>
          </a:prstGeom>
          <a:noFill/>
          <a:ln w="9525">
            <a:noFill/>
          </a:ln>
        </p:spPr>
      </p:pic>
      <p:pic>
        <p:nvPicPr>
          <p:cNvPr id="9221" name="图片 3"/>
          <p:cNvPicPr>
            <a:picLocks noChangeAspect="1"/>
          </p:cNvPicPr>
          <p:nvPr>
            <p:custDataLst>
              <p:tags r:id="rId8"/>
            </p:custDataLst>
          </p:nvPr>
        </p:nvPicPr>
        <p:blipFill>
          <a:blip r:embed="rId9"/>
          <a:stretch>
            <a:fillRect/>
          </a:stretch>
        </p:blipFill>
        <p:spPr>
          <a:xfrm>
            <a:off x="415608" y="3684270"/>
            <a:ext cx="3344862" cy="25050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二、关于农业起源的地点</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828040" y="1628458"/>
            <a:ext cx="7772400" cy="3455987"/>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buNone/>
            </a:pPr>
            <a:r>
              <a:rPr lang="zh-CN" altLang="en-US" b="1" dirty="0">
                <a:latin typeface="楷体_GB2312" pitchFamily="49" charset="-122"/>
                <a:ea typeface="楷体_GB2312" pitchFamily="49" charset="-122"/>
              </a:rPr>
              <a:t>（二） 考古学目前资料的证据</a:t>
            </a:r>
            <a:r>
              <a:rPr lang="zh-CN" altLang="en-US" dirty="0">
                <a:latin typeface="楷体_GB2312" pitchFamily="49" charset="-122"/>
                <a:ea typeface="楷体_GB2312" pitchFamily="49" charset="-122"/>
              </a:rPr>
              <a:t> </a:t>
            </a:r>
            <a:endParaRPr lang="zh-CN" altLang="en-US" dirty="0">
              <a:latin typeface="楷体_GB2312" pitchFamily="49" charset="-122"/>
              <a:ea typeface="楷体_GB2312" pitchFamily="49" charset="-122"/>
            </a:endParaRPr>
          </a:p>
          <a:p>
            <a:pPr eaLnBrk="1" hangingPunct="1">
              <a:lnSpc>
                <a:spcPct val="200000"/>
              </a:lnSpc>
              <a:buNone/>
            </a:pPr>
            <a:r>
              <a:rPr lang="zh-CN" altLang="en-US" b="1" dirty="0">
                <a:latin typeface="楷体_GB2312" pitchFamily="49" charset="-122"/>
                <a:ea typeface="楷体_GB2312" pitchFamily="49" charset="-122"/>
              </a:rPr>
              <a:t>（三） 世界动、植物的驯化</a:t>
            </a:r>
            <a:endParaRPr lang="zh-CN" altLang="en-US" b="1" dirty="0">
              <a:latin typeface="楷体_GB2312" pitchFamily="49" charset="-122"/>
              <a:ea typeface="楷体_GB2312" pitchFamily="49" charset="-122"/>
            </a:endParaRPr>
          </a:p>
          <a:p>
            <a:pPr eaLnBrk="1" hangingPunct="1">
              <a:lnSpc>
                <a:spcPct val="200000"/>
              </a:lnSpc>
              <a:buNone/>
            </a:pPr>
            <a:endParaRPr lang="en-US" altLang="zh-CN" b="1"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二、关于农业起源的地点</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0243" name="Rectangle 3"/>
          <p:cNvSpPr>
            <a:spLocks noGrp="1"/>
          </p:cNvSpPr>
          <p:nvPr>
            <p:custDataLst>
              <p:tags r:id="rId2"/>
            </p:custDataLst>
          </p:nvPr>
        </p:nvSpPr>
        <p:spPr>
          <a:xfrm>
            <a:off x="361950" y="764223"/>
            <a:ext cx="8420100" cy="1223962"/>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eaLnBrk="1" hangingPunct="1">
              <a:lnSpc>
                <a:spcPct val="200000"/>
              </a:lnSpc>
              <a:spcBef>
                <a:spcPts val="0"/>
              </a:spcBef>
              <a:buNone/>
              <a:extLst>
                <a:ext uri="{35155182-B16C-46BC-9424-99874614C6A1}">
                  <wpsdc:indentchars xmlns:wpsdc="http://www.wps.cn/officeDocument/2017/drawingmlCustomData" val="200" checksum="59296752"/>
                </a:ext>
              </a:extLst>
            </a:pPr>
            <a:r>
              <a:rPr lang="zh-CN" altLang="en-US" sz="1800" dirty="0"/>
              <a:t>先薯亭位于福建省福州市乌石山清冷台，是纪念明朝万历年间引种和推广番薯的华侨陈振龙和福建巡抚金学曾而建的。郭沫若曾颂扬陈振龙</a:t>
            </a:r>
            <a:r>
              <a:rPr lang="en-US" altLang="zh-CN" sz="1800" dirty="0"/>
              <a:t>"</a:t>
            </a:r>
            <a:r>
              <a:rPr lang="zh-CN" altLang="en-US" sz="1800" dirty="0"/>
              <a:t>此功勋当得比神农</a:t>
            </a:r>
            <a:r>
              <a:rPr lang="en-US" altLang="zh-CN" sz="1800" dirty="0"/>
              <a:t>"</a:t>
            </a:r>
            <a:r>
              <a:rPr lang="zh-CN" altLang="en-US" sz="1800" dirty="0"/>
              <a:t>。 </a:t>
            </a:r>
            <a:endParaRPr lang="zh-CN" altLang="en-US" sz="1800" dirty="0"/>
          </a:p>
        </p:txBody>
      </p:sp>
      <p:pic>
        <p:nvPicPr>
          <p:cNvPr id="10244" name="Picture 5" descr="先薯亭1"/>
          <p:cNvPicPr>
            <a:picLocks noChangeAspect="1"/>
          </p:cNvPicPr>
          <p:nvPr>
            <p:custDataLst>
              <p:tags r:id="rId3"/>
            </p:custDataLst>
          </p:nvPr>
        </p:nvPicPr>
        <p:blipFill>
          <a:blip r:embed="rId4"/>
          <a:stretch>
            <a:fillRect/>
          </a:stretch>
        </p:blipFill>
        <p:spPr>
          <a:xfrm>
            <a:off x="323850" y="2492375"/>
            <a:ext cx="4188460" cy="3141980"/>
          </a:xfrm>
          <a:prstGeom prst="rect">
            <a:avLst/>
          </a:prstGeom>
          <a:noFill/>
          <a:ln w="9525">
            <a:noFill/>
          </a:ln>
        </p:spPr>
      </p:pic>
      <p:pic>
        <p:nvPicPr>
          <p:cNvPr id="10245" name="Picture 6" descr="先薯亭2"/>
          <p:cNvPicPr>
            <a:picLocks noChangeAspect="1"/>
          </p:cNvPicPr>
          <p:nvPr>
            <p:custDataLst>
              <p:tags r:id="rId5"/>
            </p:custDataLst>
          </p:nvPr>
        </p:nvPicPr>
        <p:blipFill>
          <a:blip r:embed="rId6"/>
          <a:stretch>
            <a:fillRect/>
          </a:stretch>
        </p:blipFill>
        <p:spPr>
          <a:xfrm>
            <a:off x="4749800" y="2492375"/>
            <a:ext cx="4158615" cy="31127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第二节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农业的发展与类型</a:t>
              </a:r>
              <a:endParaRPr lang="zh-CN" altLang="en-US" sz="28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539115" y="1772285"/>
            <a:ext cx="8283575" cy="4914265"/>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一、原始农业——迁移农业</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二、传统农业</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三、现代农业</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四、农业形成与发展对自然和社会的影响</a:t>
            </a:r>
            <a:r>
              <a:rPr lang="zh-CN" altLang="en-US" sz="2100" dirty="0">
                <a:ea typeface="楷体_GB2312" pitchFamily="49" charset="-122"/>
              </a:rPr>
              <a:t>     </a:t>
            </a:r>
            <a:endParaRPr lang="zh-CN" altLang="en-US" sz="1500">
              <a:ea typeface="华文新魏" panose="02010800040101010101" pitchFamily="2" charset="-122"/>
            </a:endParaRPr>
          </a:p>
        </p:txBody>
      </p:sp>
      <p:pic>
        <p:nvPicPr>
          <p:cNvPr id="9" name="图片 8"/>
          <p:cNvPicPr>
            <a:picLocks noChangeAspect="1"/>
          </p:cNvPicPr>
          <p:nvPr>
            <p:custDataLst>
              <p:tags r:id="rId3"/>
            </p:custDataLst>
          </p:nvPr>
        </p:nvPicPr>
        <p:blipFill>
          <a:blip r:embed="rId4"/>
          <a:stretch>
            <a:fillRect/>
          </a:stretch>
        </p:blipFill>
        <p:spPr>
          <a:xfrm>
            <a:off x="5619750" y="1750060"/>
            <a:ext cx="3373120" cy="3539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一、原始农业</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12292" name="图片 1"/>
          <p:cNvPicPr>
            <a:picLocks noChangeAspect="1"/>
          </p:cNvPicPr>
          <p:nvPr>
            <p:custDataLst>
              <p:tags r:id="rId2"/>
            </p:custDataLst>
          </p:nvPr>
        </p:nvPicPr>
        <p:blipFill>
          <a:blip r:embed="rId3"/>
          <a:stretch>
            <a:fillRect/>
          </a:stretch>
        </p:blipFill>
        <p:spPr>
          <a:xfrm>
            <a:off x="179705" y="902018"/>
            <a:ext cx="4189413" cy="2705100"/>
          </a:xfrm>
          <a:prstGeom prst="rect">
            <a:avLst/>
          </a:prstGeom>
          <a:noFill/>
          <a:ln w="9525">
            <a:noFill/>
          </a:ln>
        </p:spPr>
      </p:pic>
      <p:pic>
        <p:nvPicPr>
          <p:cNvPr id="12294" name="图片 3"/>
          <p:cNvPicPr>
            <a:picLocks noChangeAspect="1"/>
          </p:cNvPicPr>
          <p:nvPr>
            <p:custDataLst>
              <p:tags r:id="rId4"/>
            </p:custDataLst>
          </p:nvPr>
        </p:nvPicPr>
        <p:blipFill>
          <a:blip r:embed="rId5"/>
          <a:stretch>
            <a:fillRect/>
          </a:stretch>
        </p:blipFill>
        <p:spPr>
          <a:xfrm>
            <a:off x="179705" y="3696018"/>
            <a:ext cx="4189413" cy="2949575"/>
          </a:xfrm>
          <a:prstGeom prst="rect">
            <a:avLst/>
          </a:prstGeom>
          <a:noFill/>
          <a:ln w="9525">
            <a:noFill/>
          </a:ln>
        </p:spPr>
      </p:pic>
      <p:pic>
        <p:nvPicPr>
          <p:cNvPr id="12293" name="图片 2"/>
          <p:cNvPicPr>
            <a:picLocks noChangeAspect="1"/>
          </p:cNvPicPr>
          <p:nvPr>
            <p:custDataLst>
              <p:tags r:id="rId6"/>
            </p:custDataLst>
          </p:nvPr>
        </p:nvPicPr>
        <p:blipFill>
          <a:blip r:embed="rId7"/>
          <a:stretch>
            <a:fillRect/>
          </a:stretch>
        </p:blipFill>
        <p:spPr>
          <a:xfrm>
            <a:off x="4716463" y="2335213"/>
            <a:ext cx="4251325" cy="33083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二、传统农业</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3316" name="Text Box 4"/>
          <p:cNvSpPr txBox="1"/>
          <p:nvPr>
            <p:custDataLst>
              <p:tags r:id="rId2"/>
            </p:custDataLst>
          </p:nvPr>
        </p:nvSpPr>
        <p:spPr>
          <a:xfrm>
            <a:off x="0" y="908685"/>
            <a:ext cx="9144000" cy="5886450"/>
          </a:xfrm>
          <a:prstGeom prst="rect">
            <a:avLst/>
          </a:prstGeom>
          <a:noFill/>
          <a:ln w="9525" cap="flat" cmpd="sng">
            <a:solidFill>
              <a:schemeClr val="tx1"/>
            </a:solidFill>
            <a:prstDash val="solid"/>
            <a:miter/>
            <a:headEnd type="none" w="med" len="med"/>
            <a:tailEnd type="none" w="med" len="med"/>
          </a:ln>
        </p:spPr>
        <p:txBody>
          <a:bodyPr>
            <a:no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stStyle>
          <a:p>
            <a:pPr marL="0" lvl="0" indent="0" algn="l" eaLnBrk="1" hangingPunct="1">
              <a:buNone/>
            </a:pPr>
            <a:r>
              <a:rPr lang="zh-CN" altLang="en-US" sz="1800" b="1" dirty="0"/>
              <a:t>（一）  传统农业的基本特征：</a:t>
            </a:r>
            <a:endParaRPr lang="zh-CN" altLang="en-US" sz="1800" b="1" dirty="0"/>
          </a:p>
          <a:p>
            <a:pPr marL="0" lvl="0" indent="0" eaLnBrk="1" hangingPunct="1">
              <a:buNone/>
            </a:pPr>
            <a:r>
              <a:rPr lang="zh-CN" altLang="en-US" sz="1800" dirty="0"/>
              <a:t>      　　传统农业是传统社会的农业，是一种生计农业。</a:t>
            </a:r>
            <a:endParaRPr lang="zh-CN" altLang="en-US" sz="1800" dirty="0"/>
          </a:p>
          <a:p>
            <a:pPr marL="0" lvl="0" indent="0" eaLnBrk="1" hangingPunct="1">
              <a:buNone/>
            </a:pPr>
            <a:r>
              <a:rPr lang="zh-CN" altLang="en-US" sz="1800" b="1" dirty="0"/>
              <a:t>（二）  东、西方传统农业的形成</a:t>
            </a:r>
            <a:endParaRPr lang="zh-CN" altLang="en-US" sz="1800" b="1" dirty="0"/>
          </a:p>
          <a:p>
            <a:pPr marL="0" lvl="0" indent="0" eaLnBrk="1" hangingPunct="1">
              <a:buNone/>
            </a:pPr>
            <a:r>
              <a:rPr lang="zh-CN" altLang="en-US" sz="1800" dirty="0"/>
              <a:t>       </a:t>
            </a:r>
            <a:r>
              <a:rPr lang="en-US" altLang="zh-CN" sz="1800" dirty="0"/>
              <a:t>1  </a:t>
            </a:r>
            <a:r>
              <a:rPr lang="zh-CN" altLang="en-US" sz="1800" dirty="0"/>
              <a:t>中国的传统农业的形成（精耕细作）</a:t>
            </a:r>
            <a:endParaRPr lang="zh-CN" altLang="en-US" sz="1800" dirty="0"/>
          </a:p>
          <a:p>
            <a:pPr marL="0" lvl="0" indent="0" eaLnBrk="1" hangingPunct="1">
              <a:buNone/>
            </a:pPr>
            <a:r>
              <a:rPr lang="zh-CN" altLang="en-US" sz="1800" dirty="0"/>
              <a:t>       </a:t>
            </a:r>
            <a:r>
              <a:rPr lang="en-US" altLang="zh-CN" sz="1800" dirty="0"/>
              <a:t>2   </a:t>
            </a:r>
            <a:r>
              <a:rPr lang="zh-CN" altLang="en-US" sz="1800" dirty="0"/>
              <a:t>欧洲的中世纪的农业（轮作制）</a:t>
            </a:r>
            <a:endParaRPr lang="zh-CN" altLang="en-US" sz="1800" dirty="0"/>
          </a:p>
          <a:p>
            <a:pPr marL="0" lvl="0" indent="0" eaLnBrk="1" hangingPunct="1">
              <a:buNone/>
            </a:pPr>
            <a:r>
              <a:rPr lang="zh-CN" altLang="en-US" sz="1800" dirty="0"/>
              <a:t>       </a:t>
            </a:r>
            <a:r>
              <a:rPr lang="en-US" altLang="zh-CN" sz="1800" dirty="0"/>
              <a:t>3   </a:t>
            </a:r>
            <a:r>
              <a:rPr lang="zh-CN" altLang="en-US" sz="1800" dirty="0"/>
              <a:t>美国的殖民农业（灌丛</a:t>
            </a:r>
            <a:r>
              <a:rPr lang="en-US" altLang="zh-CN" sz="1800" dirty="0"/>
              <a:t>——</a:t>
            </a:r>
            <a:r>
              <a:rPr lang="zh-CN" altLang="en-US" sz="1800" dirty="0"/>
              <a:t>休闲制）</a:t>
            </a:r>
            <a:endParaRPr lang="zh-CN" altLang="en-US" sz="1800" dirty="0"/>
          </a:p>
          <a:p>
            <a:pPr marL="0" lvl="0" indent="0" eaLnBrk="1" hangingPunct="1">
              <a:buNone/>
            </a:pPr>
            <a:r>
              <a:rPr lang="zh-CN" altLang="en-US" sz="1800" b="1" dirty="0"/>
              <a:t>（三）  传统农业的类型：</a:t>
            </a:r>
            <a:r>
              <a:rPr lang="zh-CN" altLang="en-US" sz="1800" dirty="0"/>
              <a:t>传统农业有旱作农业、水稻农业、地中海农业和游牧四种类型。</a:t>
            </a:r>
            <a:endParaRPr lang="zh-CN" altLang="en-US" sz="1800" dirty="0"/>
          </a:p>
          <a:p>
            <a:pPr marL="0" lvl="0" indent="0" eaLnBrk="1" hangingPunct="1">
              <a:buNone/>
            </a:pPr>
            <a:r>
              <a:rPr lang="zh-CN" altLang="en-US" sz="1800" dirty="0"/>
              <a:t>       </a:t>
            </a:r>
            <a:r>
              <a:rPr lang="en-US" altLang="zh-CN" sz="1800" b="1" dirty="0"/>
              <a:t>1   </a:t>
            </a:r>
            <a:r>
              <a:rPr lang="zh-CN" altLang="en-US" sz="1800" b="1" dirty="0"/>
              <a:t>旱作农业：</a:t>
            </a:r>
            <a:r>
              <a:rPr lang="zh-CN" altLang="en-US" sz="1800" dirty="0"/>
              <a:t>它包括中国的东北、北方和西北地区，中南半岛的山地、丘陵、印度的南部     德干高原及西北地区，巴基斯坦、阿富汗和西亚的一些地区，非洲的埃塞俄比亚高原，俄罗斯泰加林南缘一些地方。</a:t>
            </a:r>
            <a:endParaRPr lang="zh-CN" altLang="en-US" sz="1800" dirty="0"/>
          </a:p>
          <a:p>
            <a:pPr marL="0" lvl="0" indent="0" eaLnBrk="1" hangingPunct="1">
              <a:buNone/>
            </a:pPr>
            <a:r>
              <a:rPr lang="zh-CN" altLang="en-US" sz="1800" dirty="0"/>
              <a:t>       </a:t>
            </a:r>
            <a:r>
              <a:rPr lang="en-US" altLang="zh-CN" sz="1800" b="1" dirty="0"/>
              <a:t>2   </a:t>
            </a:r>
            <a:r>
              <a:rPr lang="zh-CN" altLang="en-US" sz="1800" b="1" dirty="0"/>
              <a:t>水稻农业</a:t>
            </a:r>
            <a:r>
              <a:rPr lang="zh-CN" altLang="en-US" sz="1800" dirty="0"/>
              <a:t>：它的分布地区主要集中于中国的南方、东南亚、南亚的河流两岸平原与沿海地区。此外，还零星分布于、非洲的埃及、尼日利亚、美洲的古巴、委内瑞拉和美国的密西西比河下游。</a:t>
            </a:r>
            <a:endParaRPr lang="zh-CN" altLang="en-US" sz="1800" dirty="0"/>
          </a:p>
          <a:p>
            <a:pPr marL="0" lvl="0" indent="0" eaLnBrk="1" hangingPunct="1">
              <a:buNone/>
            </a:pPr>
            <a:r>
              <a:rPr lang="zh-CN" altLang="en-US" sz="1800" b="1" dirty="0"/>
              <a:t>        </a:t>
            </a:r>
            <a:r>
              <a:rPr lang="en-US" altLang="zh-CN" sz="1800" b="1" dirty="0"/>
              <a:t>3   </a:t>
            </a:r>
            <a:r>
              <a:rPr lang="zh-CN" altLang="en-US" sz="1800" b="1" dirty="0"/>
              <a:t>地中海农业</a:t>
            </a:r>
            <a:r>
              <a:rPr lang="zh-CN" altLang="en-US" sz="1800" dirty="0"/>
              <a:t>：地中海气候主要集中在地中海周围地区，此外，还零星分布于美国的西海岸、智利中部、南亚与澳大利亚南部沿海。这里农作物主要是小麦、大麦。</a:t>
            </a:r>
            <a:endParaRPr lang="zh-CN" altLang="en-US" sz="1800" dirty="0"/>
          </a:p>
          <a:p>
            <a:pPr marL="0" lvl="0" indent="0" eaLnBrk="1" hangingPunct="1">
              <a:buNone/>
            </a:pPr>
            <a:r>
              <a:rPr lang="zh-CN" altLang="en-US" sz="1800" b="1" dirty="0"/>
              <a:t>        </a:t>
            </a:r>
            <a:r>
              <a:rPr lang="en-US" altLang="zh-CN" sz="1800" b="1" dirty="0"/>
              <a:t>4   </a:t>
            </a:r>
            <a:r>
              <a:rPr lang="zh-CN" altLang="en-US" sz="1800" b="1" dirty="0"/>
              <a:t>游牧业</a:t>
            </a:r>
            <a:r>
              <a:rPr lang="zh-CN" altLang="en-US" sz="1800" dirty="0"/>
              <a:t>：目前，在欧、亚、非三洲，条件比较好的草原多已开垦为农田种植谷物，不利的草原和进行耕作风险大的地方，则用于放牧。</a:t>
            </a:r>
            <a:endParaRPr lang="zh-CN" altLang="en-US" sz="1800" dirty="0"/>
          </a:p>
          <a:p>
            <a:pPr marL="0" lvl="0" indent="0" eaLnBrk="1" hangingPunct="1">
              <a:buNone/>
            </a:pPr>
            <a:endParaRPr lang="zh-CN" altLang="en-US" sz="1800" dirty="0"/>
          </a:p>
          <a:p>
            <a:pPr marL="0" lvl="0" indent="0" eaLnBrk="1" hangingPunct="1">
              <a:buNone/>
            </a:pP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三、现代农业</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683260" y="1412875"/>
            <a:ext cx="7921625" cy="4617085"/>
          </a:xfrm>
          <a:prstGeom prst="rect">
            <a:avLst/>
          </a:prstGeom>
          <a:noFill/>
        </p:spPr>
        <p:txBody>
          <a:bodyPr wrap="square" rtlCol="0" anchor="t">
            <a:noAutofit/>
          </a:bodyPr>
          <a:p>
            <a:pPr marL="342900" fontAlgn="auto">
              <a:lnSpc>
                <a:spcPct val="200000"/>
              </a:lnSpc>
              <a:spcBef>
                <a:spcPts val="0"/>
              </a:spcBef>
              <a:buFont typeface="Wingdings" panose="05000000000000000000" charset="0"/>
            </a:pPr>
            <a:r>
              <a:rPr lang="zh-CN" altLang="en-US" sz="4000" b="1" dirty="0">
                <a:ea typeface="楷体_GB2312" pitchFamily="49" charset="-122"/>
                <a:sym typeface="+mn-ea"/>
              </a:rPr>
              <a:t>（一）现代农业的概念与分布</a:t>
            </a:r>
            <a:endParaRPr lang="zh-CN" altLang="en-US" sz="4000" b="1" dirty="0">
              <a:ea typeface="楷体_GB2312" pitchFamily="49" charset="-122"/>
              <a:sym typeface="+mn-ea"/>
            </a:endParaRPr>
          </a:p>
          <a:p>
            <a:pPr marL="342900" fontAlgn="auto">
              <a:lnSpc>
                <a:spcPct val="200000"/>
              </a:lnSpc>
              <a:spcBef>
                <a:spcPts val="0"/>
              </a:spcBef>
              <a:buFont typeface="Wingdings" panose="05000000000000000000" charset="0"/>
            </a:pPr>
            <a:r>
              <a:rPr lang="zh-CN" altLang="en-US" sz="4000" b="1" dirty="0">
                <a:ea typeface="楷体_GB2312" pitchFamily="49" charset="-122"/>
                <a:sym typeface="+mn-ea"/>
              </a:rPr>
              <a:t>（二）现代农业的基本特征</a:t>
            </a:r>
            <a:endParaRPr lang="zh-CN" altLang="en-US" sz="4000" b="1" dirty="0">
              <a:ea typeface="楷体_GB2312" pitchFamily="49" charset="-122"/>
              <a:sym typeface="+mn-ea"/>
            </a:endParaRPr>
          </a:p>
          <a:p>
            <a:pPr marL="342900" fontAlgn="auto">
              <a:lnSpc>
                <a:spcPct val="200000"/>
              </a:lnSpc>
              <a:spcBef>
                <a:spcPts val="0"/>
              </a:spcBef>
              <a:buFont typeface="Wingdings" panose="05000000000000000000" charset="0"/>
            </a:pPr>
            <a:r>
              <a:rPr lang="zh-CN" altLang="en-US" sz="4000" b="1" dirty="0">
                <a:ea typeface="楷体_GB2312" pitchFamily="49" charset="-122"/>
                <a:sym typeface="+mn-ea"/>
              </a:rPr>
              <a:t>（三）现代农业的类型</a:t>
            </a:r>
            <a:endParaRPr lang="zh-CN" altLang="en-US" sz="4000" b="1" dirty="0">
              <a:ea typeface="楷体_GB2312" pitchFamily="49" charset="-122"/>
              <a:sym typeface="+mn-ea"/>
            </a:endParaRPr>
          </a:p>
          <a:p>
            <a:pPr marL="342900" fontAlgn="auto">
              <a:lnSpc>
                <a:spcPct val="150000"/>
              </a:lnSpc>
              <a:spcBef>
                <a:spcPts val="0"/>
              </a:spcBef>
              <a:buFont typeface="Wingdings" panose="05000000000000000000" charset="0"/>
            </a:pPr>
            <a:endParaRPr lang="zh-CN" altLang="en-US" sz="36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1014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（一）现代农业的概念与分布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5363" name="Text Box 3"/>
          <p:cNvSpPr txBox="1"/>
          <p:nvPr>
            <p:custDataLst>
              <p:tags r:id="rId2"/>
            </p:custDataLst>
          </p:nvPr>
        </p:nvSpPr>
        <p:spPr>
          <a:xfrm>
            <a:off x="295910" y="1362710"/>
            <a:ext cx="8532495" cy="4177665"/>
          </a:xfrm>
          <a:prstGeom prst="rect">
            <a:avLst/>
          </a:prstGeom>
          <a:noFill/>
          <a:ln w="9525" cap="flat" cmpd="sng">
            <a:noFill/>
            <a:prstDash val="solid"/>
            <a:miter/>
            <a:headEnd type="none" w="med" len="med"/>
            <a:tailEnd type="none" w="med" len="med"/>
          </a:ln>
        </p:spPr>
        <p:txBody>
          <a:bodyPr wrap="square">
            <a:no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stStyle>
          <a:p>
            <a:pPr marL="0" lvl="0" indent="0" eaLnBrk="1" hangingPunct="1">
              <a:lnSpc>
                <a:spcPct val="140000"/>
              </a:lnSpc>
              <a:buNone/>
            </a:pPr>
            <a:r>
              <a:rPr lang="en-US" altLang="zh-CN" sz="1600" dirty="0"/>
              <a:t>          </a:t>
            </a:r>
            <a:r>
              <a:rPr lang="zh-CN" altLang="en-US" sz="2400" dirty="0"/>
              <a:t>现代农业与传统的自给自足的生计农业不同，它的产品</a:t>
            </a:r>
            <a:endParaRPr lang="zh-CN" altLang="en-US" sz="2400" dirty="0"/>
          </a:p>
          <a:p>
            <a:pPr marL="0" lvl="0" indent="0" eaLnBrk="1" hangingPunct="1">
              <a:lnSpc>
                <a:spcPct val="140000"/>
              </a:lnSpc>
              <a:buNone/>
            </a:pPr>
            <a:r>
              <a:rPr lang="zh-CN" altLang="en-US" sz="2400" dirty="0"/>
              <a:t>不是以供给自己消费为主要目的，而是作为商品进入市场以</a:t>
            </a:r>
            <a:endParaRPr lang="zh-CN" altLang="en-US" sz="2400" dirty="0"/>
          </a:p>
          <a:p>
            <a:pPr marL="0" lvl="0" indent="0" eaLnBrk="1" hangingPunct="1">
              <a:lnSpc>
                <a:spcPct val="140000"/>
              </a:lnSpc>
              <a:buNone/>
            </a:pPr>
            <a:r>
              <a:rPr lang="zh-CN" altLang="en-US" sz="2400" dirty="0"/>
              <a:t>获得利润为目的，所以，现代农业亦称为商业农业。</a:t>
            </a:r>
            <a:endParaRPr lang="zh-CN" altLang="en-US" sz="2400" dirty="0"/>
          </a:p>
          <a:p>
            <a:pPr marL="0" lvl="0" indent="0" eaLnBrk="1" hangingPunct="1">
              <a:lnSpc>
                <a:spcPct val="140000"/>
              </a:lnSpc>
              <a:buNone/>
            </a:pPr>
            <a:r>
              <a:rPr lang="zh-CN" altLang="en-US" sz="2400" dirty="0"/>
              <a:t>      商业农业是工业社会中工业和科技迅速发展的产物，它</a:t>
            </a:r>
            <a:endParaRPr lang="zh-CN" altLang="en-US" sz="2400" dirty="0"/>
          </a:p>
          <a:p>
            <a:pPr marL="0" lvl="0" indent="0" eaLnBrk="1" hangingPunct="1">
              <a:lnSpc>
                <a:spcPct val="140000"/>
              </a:lnSpc>
              <a:buNone/>
            </a:pPr>
            <a:r>
              <a:rPr lang="zh-CN" altLang="en-US" sz="2400" dirty="0"/>
              <a:t>主要分布于工业发达的国家与地区。其中包括美国、加拿大</a:t>
            </a:r>
            <a:endParaRPr lang="zh-CN" altLang="en-US" sz="2400" dirty="0"/>
          </a:p>
          <a:p>
            <a:pPr marL="0" lvl="0" indent="0" eaLnBrk="1" hangingPunct="1">
              <a:lnSpc>
                <a:spcPct val="140000"/>
              </a:lnSpc>
              <a:buNone/>
            </a:pPr>
            <a:r>
              <a:rPr lang="zh-CN" altLang="en-US" sz="2400" dirty="0"/>
              <a:t>和欧洲一些国家与阿根廷、澳大利亚、新西兰等国，以及南</a:t>
            </a:r>
            <a:endParaRPr lang="zh-CN" altLang="en-US" sz="2400" dirty="0"/>
          </a:p>
          <a:p>
            <a:pPr marL="0" lvl="0" indent="0" eaLnBrk="1" hangingPunct="1">
              <a:lnSpc>
                <a:spcPct val="140000"/>
              </a:lnSpc>
              <a:buNone/>
            </a:pPr>
            <a:r>
              <a:rPr lang="zh-CN" altLang="en-US" sz="2400" dirty="0"/>
              <a:t>非、俄罗斯、巴西等国的一些地区。</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25743" y="1889760"/>
            <a:ext cx="1915001" cy="3138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农</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业</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意</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义</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2" name="文本框 11"/>
          <p:cNvSpPr txBox="1"/>
          <p:nvPr/>
        </p:nvSpPr>
        <p:spPr>
          <a:xfrm>
            <a:off x="1764189" y="908526"/>
            <a:ext cx="7097078" cy="3905250"/>
          </a:xfrm>
          <a:prstGeom prst="rect">
            <a:avLst/>
          </a:prstGeom>
          <a:noFill/>
        </p:spPr>
        <p:txBody>
          <a:bodyPr wrap="square" rtlCol="0" anchor="t">
            <a:noAutofit/>
          </a:bodyPr>
          <a:p>
            <a:pPr marL="457200" indent="-457200" fontAlgn="auto">
              <a:lnSpc>
                <a:spcPct val="150000"/>
              </a:lnSpc>
              <a:buAutoNum type="arabicPeriod"/>
            </a:pPr>
            <a:r>
              <a:rPr lang="zh-CN" altLang="en-US" sz="2400" dirty="0">
                <a:ea typeface="楷体_GB2312" pitchFamily="49" charset="-122"/>
                <a:sym typeface="+mn-ea"/>
              </a:rPr>
              <a:t>农业是粮食等基本生活必需品的来源；</a:t>
            </a:r>
            <a:endParaRPr lang="zh-CN" altLang="en-US" sz="2400" dirty="0">
              <a:ea typeface="楷体_GB2312" pitchFamily="49" charset="-122"/>
              <a:sym typeface="+mn-ea"/>
            </a:endParaRPr>
          </a:p>
          <a:p>
            <a:pPr marL="457200" indent="-457200" fontAlgn="auto">
              <a:lnSpc>
                <a:spcPct val="150000"/>
              </a:lnSpc>
              <a:buAutoNum type="arabicPeriod"/>
            </a:pPr>
            <a:r>
              <a:rPr lang="zh-CN" altLang="en-US" sz="2400" dirty="0">
                <a:ea typeface="楷体_GB2312" pitchFamily="49" charset="-122"/>
                <a:sym typeface="+mn-ea"/>
              </a:rPr>
              <a:t>农业是发展工业和其他产业所需劳动力的主要来源；</a:t>
            </a:r>
            <a:endParaRPr lang="zh-CN" altLang="en-US" sz="2400" dirty="0">
              <a:ea typeface="楷体_GB2312" pitchFamily="49" charset="-122"/>
              <a:sym typeface="+mn-ea"/>
            </a:endParaRPr>
          </a:p>
          <a:p>
            <a:pPr marL="457200" indent="-457200" fontAlgn="auto">
              <a:lnSpc>
                <a:spcPct val="150000"/>
              </a:lnSpc>
              <a:buAutoNum type="arabicPeriod"/>
            </a:pPr>
            <a:r>
              <a:rPr lang="zh-CN" altLang="en-US" sz="2400" dirty="0">
                <a:ea typeface="楷体_GB2312" pitchFamily="49" charset="-122"/>
                <a:sym typeface="+mn-ea"/>
              </a:rPr>
              <a:t>农业是工业特别是轻工业所需原料的来源；</a:t>
            </a:r>
            <a:endParaRPr lang="zh-CN" altLang="en-US" sz="2400" dirty="0">
              <a:ea typeface="楷体_GB2312" pitchFamily="49" charset="-122"/>
              <a:sym typeface="+mn-ea"/>
            </a:endParaRPr>
          </a:p>
          <a:p>
            <a:pPr marL="457200" indent="-457200" fontAlgn="auto">
              <a:lnSpc>
                <a:spcPct val="150000"/>
              </a:lnSpc>
              <a:buAutoNum type="arabicPeriod"/>
            </a:pPr>
            <a:r>
              <a:rPr lang="zh-CN" altLang="en-US" sz="2400" dirty="0">
                <a:ea typeface="楷体_GB2312" pitchFamily="49" charset="-122"/>
                <a:sym typeface="+mn-ea"/>
              </a:rPr>
              <a:t>农业是工业的重要市场；</a:t>
            </a:r>
            <a:endParaRPr lang="zh-CN" altLang="en-US" sz="2400" dirty="0">
              <a:ea typeface="楷体_GB2312" pitchFamily="49" charset="-122"/>
              <a:sym typeface="+mn-ea"/>
            </a:endParaRPr>
          </a:p>
          <a:p>
            <a:pPr marL="457200" indent="-457200" fontAlgn="auto">
              <a:lnSpc>
                <a:spcPct val="150000"/>
              </a:lnSpc>
              <a:buAutoNum type="arabicPeriod"/>
            </a:pPr>
            <a:r>
              <a:rPr lang="zh-CN" altLang="en-US" sz="2400" dirty="0">
                <a:ea typeface="楷体_GB2312" pitchFamily="49" charset="-122"/>
                <a:sym typeface="+mn-ea"/>
              </a:rPr>
              <a:t>农业是国家资金积累的重要来源；</a:t>
            </a:r>
            <a:endParaRPr lang="zh-CN" altLang="en-US" sz="2400" dirty="0">
              <a:ea typeface="楷体_GB2312" pitchFamily="49" charset="-122"/>
              <a:sym typeface="+mn-ea"/>
            </a:endParaRPr>
          </a:p>
          <a:p>
            <a:pPr marL="457200" indent="-457200" fontAlgn="auto">
              <a:lnSpc>
                <a:spcPct val="150000"/>
              </a:lnSpc>
              <a:buAutoNum type="arabicPeriod"/>
            </a:pPr>
            <a:r>
              <a:rPr lang="zh-CN" altLang="en-US" sz="2400" dirty="0">
                <a:ea typeface="楷体_GB2312" pitchFamily="49" charset="-122"/>
                <a:sym typeface="+mn-ea"/>
              </a:rPr>
              <a:t>农业是出口物资的重要来源；</a:t>
            </a:r>
            <a:endParaRPr lang="zh-CN" altLang="en-US" sz="2400" dirty="0">
              <a:ea typeface="楷体_GB2312" pitchFamily="49" charset="-122"/>
              <a:sym typeface="+mn-ea"/>
            </a:endParaRPr>
          </a:p>
          <a:p>
            <a:pPr marL="457200" indent="-457200" fontAlgn="auto">
              <a:lnSpc>
                <a:spcPct val="150000"/>
              </a:lnSpc>
              <a:buAutoNum type="arabicPeriod"/>
            </a:pPr>
            <a:r>
              <a:rPr lang="zh-CN" altLang="en-US" sz="2400" dirty="0">
                <a:ea typeface="楷体_GB2312" pitchFamily="49" charset="-122"/>
                <a:sym typeface="+mn-ea"/>
              </a:rPr>
              <a:t>农业人口占全国总人口的绝大多数。</a:t>
            </a:r>
            <a:endParaRPr lang="zh-CN" altLang="en-US" sz="2400"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1014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（二）现代农业的基本特征</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6386" name="Text Box 4"/>
          <p:cNvSpPr txBox="1"/>
          <p:nvPr>
            <p:custDataLst>
              <p:tags r:id="rId2"/>
            </p:custDataLst>
          </p:nvPr>
        </p:nvSpPr>
        <p:spPr>
          <a:xfrm>
            <a:off x="323850" y="1124585"/>
            <a:ext cx="8550275" cy="5414645"/>
          </a:xfrm>
          <a:prstGeom prst="rect">
            <a:avLst/>
          </a:prstGeom>
          <a:noFill/>
          <a:ln w="9525" cap="flat" cmpd="sng">
            <a:noFill/>
            <a:prstDash val="solid"/>
            <a:miter/>
            <a:headEnd type="none" w="med" len="med"/>
            <a:tailEnd type="none" w="med" len="med"/>
          </a:ln>
        </p:spPr>
        <p:txBody>
          <a:bodyPr wrap="none">
            <a:no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stStyle>
          <a:p>
            <a:pPr marL="0" lvl="0" indent="0" eaLnBrk="1" hangingPunct="1">
              <a:lnSpc>
                <a:spcPct val="140000"/>
              </a:lnSpc>
              <a:buNone/>
            </a:pP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）现代农业的产品是提供给非农业人口所消费的。</a:t>
            </a:r>
            <a:endParaRPr lang="zh-CN" altLang="en-US" sz="2800" dirty="0">
              <a:latin typeface="楷体_GB2312" pitchFamily="49" charset="-122"/>
              <a:ea typeface="楷体_GB2312" pitchFamily="49" charset="-122"/>
            </a:endParaRPr>
          </a:p>
          <a:p>
            <a:pPr marL="0" lvl="0" indent="0" eaLnBrk="1" hangingPunct="1">
              <a:lnSpc>
                <a:spcPct val="140000"/>
              </a:lnSpc>
              <a:buNone/>
            </a:pP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）从事农业活动的人口在该国或地区总人口中所</a:t>
            </a:r>
            <a:endParaRPr lang="zh-CN" altLang="en-US" sz="2800" dirty="0">
              <a:latin typeface="楷体_GB2312" pitchFamily="49" charset="-122"/>
              <a:ea typeface="楷体_GB2312" pitchFamily="49" charset="-122"/>
            </a:endParaRPr>
          </a:p>
          <a:p>
            <a:pPr marL="0" lvl="0" indent="0" eaLnBrk="1" hangingPunct="1">
              <a:lnSpc>
                <a:spcPct val="140000"/>
              </a:lnSpc>
              <a:buNone/>
            </a:pPr>
            <a:r>
              <a:rPr lang="zh-CN" altLang="en-US" sz="2800" dirty="0">
                <a:latin typeface="楷体_GB2312" pitchFamily="49" charset="-122"/>
                <a:ea typeface="楷体_GB2312" pitchFamily="49" charset="-122"/>
              </a:rPr>
              <a:t>   占比例比传统农业低的多。</a:t>
            </a:r>
            <a:endParaRPr lang="zh-CN" altLang="en-US" sz="2800" dirty="0">
              <a:latin typeface="楷体_GB2312" pitchFamily="49" charset="-122"/>
              <a:ea typeface="楷体_GB2312" pitchFamily="49" charset="-122"/>
            </a:endParaRPr>
          </a:p>
          <a:p>
            <a:pPr marL="0" lvl="0" indent="0" eaLnBrk="1" hangingPunct="1">
              <a:lnSpc>
                <a:spcPct val="140000"/>
              </a:lnSpc>
              <a:buNone/>
            </a:pP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）现代农业的单位面积产量大大超过传统农业。</a:t>
            </a:r>
            <a:endParaRPr lang="zh-CN" altLang="en-US" sz="2800" dirty="0">
              <a:latin typeface="楷体_GB2312" pitchFamily="49" charset="-122"/>
              <a:ea typeface="楷体_GB2312" pitchFamily="49" charset="-122"/>
            </a:endParaRPr>
          </a:p>
          <a:p>
            <a:pPr marL="0" lvl="0" indent="0" eaLnBrk="1" hangingPunct="1">
              <a:lnSpc>
                <a:spcPct val="140000"/>
              </a:lnSpc>
              <a:buNone/>
            </a:pPr>
            <a:r>
              <a:rPr lang="en-US" altLang="zh-CN" sz="2800" dirty="0">
                <a:latin typeface="楷体_GB2312" pitchFamily="49" charset="-122"/>
                <a:ea typeface="楷体_GB2312" pitchFamily="49" charset="-122"/>
              </a:rPr>
              <a:t>4</a:t>
            </a:r>
            <a:r>
              <a:rPr lang="zh-CN" altLang="en-US" sz="2800" dirty="0">
                <a:latin typeface="楷体_GB2312" pitchFamily="49" charset="-122"/>
                <a:ea typeface="楷体_GB2312" pitchFamily="49" charset="-122"/>
              </a:rPr>
              <a:t>）现代农业的农场规模，比一家一户为农业生产</a:t>
            </a:r>
            <a:endParaRPr lang="zh-CN" altLang="en-US" sz="2800" dirty="0">
              <a:latin typeface="楷体_GB2312" pitchFamily="49" charset="-122"/>
              <a:ea typeface="楷体_GB2312" pitchFamily="49" charset="-122"/>
            </a:endParaRPr>
          </a:p>
          <a:p>
            <a:pPr marL="0" lvl="0" indent="0" eaLnBrk="1" hangingPunct="1">
              <a:lnSpc>
                <a:spcPct val="140000"/>
              </a:lnSpc>
              <a:buNone/>
            </a:pPr>
            <a:r>
              <a:rPr lang="zh-CN" altLang="en-US" sz="2800" dirty="0">
                <a:latin typeface="楷体_GB2312" pitchFamily="49" charset="-122"/>
                <a:ea typeface="楷体_GB2312" pitchFamily="49" charset="-122"/>
              </a:rPr>
              <a:t>   单位的规模大的多，且这种趋势仍在增加。</a:t>
            </a:r>
            <a:endParaRPr lang="zh-CN" altLang="en-US" sz="2800" dirty="0">
              <a:latin typeface="楷体_GB2312" pitchFamily="49" charset="-122"/>
              <a:ea typeface="楷体_GB2312" pitchFamily="49" charset="-122"/>
            </a:endParaRPr>
          </a:p>
          <a:p>
            <a:pPr marL="0" lvl="0" indent="0" eaLnBrk="1" hangingPunct="1">
              <a:lnSpc>
                <a:spcPct val="140000"/>
              </a:lnSpc>
              <a:buNone/>
            </a:pPr>
            <a:r>
              <a:rPr lang="en-US" altLang="zh-CN" sz="2800" dirty="0">
                <a:latin typeface="楷体_GB2312" pitchFamily="49" charset="-122"/>
                <a:ea typeface="楷体_GB2312" pitchFamily="49" charset="-122"/>
              </a:rPr>
              <a:t>5</a:t>
            </a:r>
            <a:r>
              <a:rPr lang="zh-CN" altLang="en-US" sz="2800" dirty="0">
                <a:latin typeface="楷体_GB2312" pitchFamily="49" charset="-122"/>
                <a:ea typeface="楷体_GB2312" pitchFamily="49" charset="-122"/>
              </a:rPr>
              <a:t>）现代农业的生产往往与其他农业企业形成联合体，</a:t>
            </a:r>
            <a:endParaRPr lang="zh-CN" altLang="en-US" sz="2800" dirty="0">
              <a:latin typeface="楷体_GB2312" pitchFamily="49" charset="-122"/>
              <a:ea typeface="楷体_GB2312" pitchFamily="49" charset="-122"/>
            </a:endParaRPr>
          </a:p>
          <a:p>
            <a:pPr marL="0" lvl="0" indent="0" eaLnBrk="1" hangingPunct="1">
              <a:lnSpc>
                <a:spcPct val="140000"/>
              </a:lnSpc>
              <a:buNone/>
            </a:pPr>
            <a:r>
              <a:rPr lang="zh-CN" altLang="en-US" sz="2800" dirty="0">
                <a:latin typeface="楷体_GB2312" pitchFamily="49" charset="-122"/>
                <a:ea typeface="楷体_GB2312" pitchFamily="49" charset="-122"/>
              </a:rPr>
              <a:t>   联合经营，农业社会化程度高。</a:t>
            </a:r>
            <a:endParaRPr lang="zh-CN" altLang="en-US" sz="2800"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1014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（三）现代农业的类型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5363" name="Text Box 3"/>
          <p:cNvSpPr txBox="1"/>
          <p:nvPr>
            <p:custDataLst>
              <p:tags r:id="rId2"/>
            </p:custDataLst>
          </p:nvPr>
        </p:nvSpPr>
        <p:spPr>
          <a:xfrm>
            <a:off x="295910" y="1362710"/>
            <a:ext cx="8532495" cy="4177665"/>
          </a:xfrm>
          <a:prstGeom prst="rect">
            <a:avLst/>
          </a:prstGeom>
          <a:noFill/>
          <a:ln w="9525" cap="flat" cmpd="sng">
            <a:noFill/>
            <a:prstDash val="solid"/>
            <a:miter/>
            <a:headEnd type="none" w="med" len="med"/>
            <a:tailEnd type="none" w="med" len="med"/>
          </a:ln>
        </p:spPr>
        <p:txBody>
          <a:bodyPr wrap="square">
            <a:no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stStyle>
          <a:p>
            <a:pPr marL="0" lvl="0" indent="0" eaLnBrk="1" hangingPunct="1">
              <a:lnSpc>
                <a:spcPct val="140000"/>
              </a:lnSpc>
              <a:buNone/>
            </a:pPr>
            <a:r>
              <a:rPr lang="en-US" altLang="zh-CN" sz="1600" dirty="0"/>
              <a:t>         </a:t>
            </a:r>
            <a:r>
              <a:rPr dirty="0"/>
              <a:t>  现代农业的类型有：种植园、谷物农业、牲畜育肥农业、乳品业、市场园艺农业和大牧场六种。</a:t>
            </a:r>
            <a:endParaRPr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907669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四、农业形成与发展对自然和社会的影响</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8435" name="Rectangle 3"/>
          <p:cNvSpPr>
            <a:spLocks noGrp="1"/>
          </p:cNvSpPr>
          <p:nvPr>
            <p:custDataLst>
              <p:tags r:id="rId2"/>
            </p:custDataLst>
          </p:nvPr>
        </p:nvSpPr>
        <p:spPr>
          <a:xfrm>
            <a:off x="541020" y="1349375"/>
            <a:ext cx="8115300" cy="38068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buNone/>
            </a:pPr>
            <a:r>
              <a:rPr lang="zh-CN" altLang="en-US" sz="2800" b="1" dirty="0">
                <a:latin typeface="楷体_GB2312" pitchFamily="49" charset="-122"/>
                <a:ea typeface="楷体_GB2312" pitchFamily="49" charset="-122"/>
              </a:rPr>
              <a:t>（一） 农业的形成对自然的影响</a:t>
            </a:r>
            <a:endParaRPr lang="zh-CN" altLang="en-US" sz="2800" b="1" dirty="0">
              <a:latin typeface="楷体_GB2312" pitchFamily="49" charset="-122"/>
              <a:ea typeface="楷体_GB2312" pitchFamily="49" charset="-122"/>
            </a:endParaRPr>
          </a:p>
          <a:p>
            <a:pPr eaLnBrk="1" hangingPunct="1">
              <a:lnSpc>
                <a:spcPct val="200000"/>
              </a:lnSpc>
              <a:buNone/>
            </a:pPr>
            <a:r>
              <a:rPr lang="zh-CN" altLang="en-US" sz="2800" b="1" dirty="0">
                <a:latin typeface="楷体_GB2312" pitchFamily="49" charset="-122"/>
                <a:ea typeface="楷体_GB2312" pitchFamily="49" charset="-122"/>
              </a:rPr>
              <a:t>（二） 农业的形成对社会的影响</a:t>
            </a:r>
            <a:endParaRPr lang="zh-CN" altLang="en-US" sz="2800" b="1" dirty="0">
              <a:latin typeface="楷体_GB2312" pitchFamily="49" charset="-122"/>
              <a:ea typeface="楷体_GB2312" pitchFamily="49" charset="-122"/>
            </a:endParaRPr>
          </a:p>
          <a:p>
            <a:pPr eaLnBrk="1" hangingPunct="1">
              <a:lnSpc>
                <a:spcPct val="200000"/>
              </a:lnSpc>
              <a:buNone/>
            </a:pPr>
            <a:r>
              <a:rPr lang="zh-CN" altLang="en-US" sz="2800" b="1" dirty="0">
                <a:latin typeface="楷体_GB2312" pitchFamily="49" charset="-122"/>
                <a:ea typeface="楷体_GB2312" pitchFamily="49" charset="-122"/>
              </a:rPr>
              <a:t>（三） 人类文明的出现</a:t>
            </a:r>
            <a:r>
              <a:rPr lang="zh-CN" altLang="en-US" sz="2800" dirty="0"/>
              <a:t> </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2800" b="1" dirty="0">
                  <a:solidFill>
                    <a:srgbClr val="1402BE"/>
                  </a:solidFill>
                  <a:ea typeface="隶书" panose="02010509060101010101" pitchFamily="49" charset="-122"/>
                  <a:sym typeface="+mn-ea"/>
                </a:rPr>
                <a:t>第 3 节  世界农业生产布局（自学）</a:t>
              </a:r>
              <a:endParaRPr sz="28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539115" y="1772285"/>
            <a:ext cx="8283575" cy="4914265"/>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 世界粮食生产布局</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二、主要经济作物生产布局</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sz="2100" dirty="0">
                <a:ea typeface="楷体_GB2312" pitchFamily="49" charset="-122"/>
              </a:rPr>
              <a:t>   </a:t>
            </a:r>
            <a:endParaRPr lang="zh-CN" altLang="en-US" sz="1500">
              <a:ea typeface="华文新魏" panose="02010800040101010101" pitchFamily="2" charset="-122"/>
            </a:endParaRPr>
          </a:p>
        </p:txBody>
      </p:sp>
      <p:pic>
        <p:nvPicPr>
          <p:cNvPr id="9" name="图片 8"/>
          <p:cNvPicPr>
            <a:picLocks noChangeAspect="1"/>
          </p:cNvPicPr>
          <p:nvPr>
            <p:custDataLst>
              <p:tags r:id="rId3"/>
            </p:custDataLst>
          </p:nvPr>
        </p:nvPicPr>
        <p:blipFill>
          <a:blip r:embed="rId4"/>
          <a:stretch>
            <a:fillRect/>
          </a:stretch>
        </p:blipFill>
        <p:spPr>
          <a:xfrm>
            <a:off x="5619750" y="1750060"/>
            <a:ext cx="3373120" cy="3539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2800" b="1" dirty="0">
                  <a:solidFill>
                    <a:srgbClr val="1402BE"/>
                  </a:solidFill>
                  <a:ea typeface="隶书" panose="02010509060101010101" pitchFamily="49" charset="-122"/>
                  <a:sym typeface="+mn-ea"/>
                </a:rPr>
                <a:t>第 4 节  农业景观和农业区位论</a:t>
              </a:r>
              <a:endParaRPr sz="2800" b="1" dirty="0">
                <a:solidFill>
                  <a:srgbClr val="1402BE"/>
                </a:solidFill>
                <a:ea typeface="隶书" panose="02010509060101010101" pitchFamily="49" charset="-122"/>
                <a:sym typeface="+mn-ea"/>
              </a:endParaRPr>
            </a:p>
          </p:txBody>
        </p:sp>
      </p:grpSp>
      <p:sp>
        <p:nvSpPr>
          <p:cNvPr id="11267" name="文本占位符 5122"/>
          <p:cNvSpPr>
            <a:spLocks noGrp="1"/>
          </p:cNvSpPr>
          <p:nvPr/>
        </p:nvSpPr>
        <p:spPr>
          <a:xfrm>
            <a:off x="539115" y="1772285"/>
            <a:ext cx="8283575" cy="4914265"/>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一、农业景观</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二、农业区位</a:t>
            </a:r>
            <a:r>
              <a:rPr lang="zh-CN" altLang="en-US" dirty="0">
                <a:solidFill>
                  <a:srgbClr val="FF0000"/>
                </a:solidFill>
                <a:latin typeface="华文行楷" panose="02010800040101010101" pitchFamily="2" charset="-122"/>
                <a:ea typeface="华文行楷" panose="02010800040101010101" pitchFamily="2" charset="-122"/>
              </a:rPr>
              <a:t>论</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sz="2100" dirty="0">
                <a:ea typeface="楷体_GB2312" pitchFamily="49" charset="-122"/>
              </a:rPr>
              <a:t>   </a:t>
            </a:r>
            <a:endParaRPr lang="zh-CN" altLang="en-US" sz="1500">
              <a:ea typeface="华文新魏" panose="02010800040101010101" pitchFamily="2" charset="-122"/>
            </a:endParaRPr>
          </a:p>
        </p:txBody>
      </p:sp>
      <p:pic>
        <p:nvPicPr>
          <p:cNvPr id="9" name="图片 8"/>
          <p:cNvPicPr>
            <a:picLocks noChangeAspect="1"/>
          </p:cNvPicPr>
          <p:nvPr>
            <p:custDataLst>
              <p:tags r:id="rId3"/>
            </p:custDataLst>
          </p:nvPr>
        </p:nvPicPr>
        <p:blipFill>
          <a:blip r:embed="rId4"/>
          <a:stretch>
            <a:fillRect/>
          </a:stretch>
        </p:blipFill>
        <p:spPr>
          <a:xfrm>
            <a:off x="5619750" y="1750060"/>
            <a:ext cx="3373120" cy="3539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907669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一、农业景观</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1508" name="Rectangle 3"/>
          <p:cNvSpPr>
            <a:spLocks noGrp="1"/>
          </p:cNvSpPr>
          <p:nvPr>
            <p:custDataLst>
              <p:tags r:id="rId2"/>
            </p:custDataLst>
          </p:nvPr>
        </p:nvSpPr>
        <p:spPr>
          <a:xfrm>
            <a:off x="760095" y="1160145"/>
            <a:ext cx="7925435" cy="46501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stStyle>
          <a:p>
            <a:pPr marL="342900" lvl="0" indent="-342900" eaLnBrk="1" hangingPunct="1">
              <a:lnSpc>
                <a:spcPct val="140000"/>
              </a:lnSpc>
              <a:buNone/>
            </a:pPr>
            <a:r>
              <a:rPr lang="zh-CN" altLang="en-US" sz="2800" b="1" dirty="0">
                <a:latin typeface="楷体_GB2312" pitchFamily="49" charset="-122"/>
                <a:ea typeface="楷体_GB2312" pitchFamily="49" charset="-122"/>
              </a:rPr>
              <a:t>（一） 农田景观</a:t>
            </a:r>
            <a:r>
              <a:rPr lang="zh-CN" altLang="en-US" sz="2800" dirty="0">
                <a:latin typeface="楷体_GB2312" pitchFamily="49" charset="-122"/>
                <a:ea typeface="楷体_GB2312" pitchFamily="49" charset="-122"/>
              </a:rPr>
              <a:t> </a:t>
            </a:r>
            <a:endParaRPr lang="zh-CN" altLang="en-US" sz="2800" dirty="0">
              <a:latin typeface="楷体_GB2312" pitchFamily="49" charset="-122"/>
              <a:ea typeface="楷体_GB2312" pitchFamily="49" charset="-122"/>
            </a:endParaRPr>
          </a:p>
          <a:p>
            <a:pPr marL="342900" lvl="0" indent="-342900" eaLnBrk="1" hangingPunct="1">
              <a:lnSpc>
                <a:spcPct val="140000"/>
              </a:lnSpc>
              <a:buNone/>
            </a:pPr>
            <a:r>
              <a:rPr lang="zh-CN" altLang="en-US" sz="2800" b="1" dirty="0">
                <a:latin typeface="楷体_GB2312" pitchFamily="49" charset="-122"/>
                <a:ea typeface="楷体_GB2312" pitchFamily="49" charset="-122"/>
              </a:rPr>
              <a:t>（二） 农村聚落景观</a:t>
            </a:r>
            <a:endParaRPr lang="zh-CN" altLang="en-US" sz="2800" b="1" dirty="0">
              <a:latin typeface="楷体_GB2312" pitchFamily="49" charset="-122"/>
              <a:ea typeface="楷体_GB2312" pitchFamily="49" charset="-122"/>
            </a:endParaRPr>
          </a:p>
          <a:p>
            <a:pPr marL="342900" lvl="0" indent="-342900" eaLnBrk="1" hangingPunct="1">
              <a:lnSpc>
                <a:spcPct val="140000"/>
              </a:lnSpc>
              <a:buNone/>
            </a:pPr>
            <a:r>
              <a:rPr lang="zh-CN" altLang="en-US" sz="2800" b="1"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1.</a:t>
            </a:r>
            <a:r>
              <a:rPr lang="zh-CN" altLang="en-US" sz="2400" dirty="0">
                <a:latin typeface="楷体_GB2312" pitchFamily="49" charset="-122"/>
                <a:ea typeface="楷体_GB2312" pitchFamily="49" charset="-122"/>
              </a:rPr>
              <a:t>密集型农村聚落</a:t>
            </a:r>
            <a:endParaRPr lang="zh-CN" altLang="en-US" sz="2400" dirty="0">
              <a:latin typeface="楷体_GB2312" pitchFamily="49" charset="-122"/>
              <a:ea typeface="楷体_GB2312" pitchFamily="49" charset="-122"/>
            </a:endParaRPr>
          </a:p>
          <a:p>
            <a:pPr marL="342900" lvl="0" indent="-342900" eaLnBrk="1" hangingPunct="1">
              <a:lnSpc>
                <a:spcPct val="140000"/>
              </a:lnSpc>
              <a:buNone/>
            </a:pPr>
            <a:r>
              <a:rPr lang="zh-CN" altLang="en-US" sz="24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2.</a:t>
            </a:r>
            <a:r>
              <a:rPr lang="zh-CN" altLang="en-US" sz="2400" dirty="0">
                <a:latin typeface="楷体_GB2312" pitchFamily="49" charset="-122"/>
                <a:ea typeface="楷体_GB2312" pitchFamily="49" charset="-122"/>
              </a:rPr>
              <a:t>分散型农村聚落</a:t>
            </a:r>
            <a:endParaRPr lang="zh-CN" altLang="en-US" sz="2400" dirty="0">
              <a:latin typeface="楷体_GB2312" pitchFamily="49" charset="-122"/>
              <a:ea typeface="楷体_GB2312" pitchFamily="49" charset="-122"/>
            </a:endParaRPr>
          </a:p>
          <a:p>
            <a:pPr marL="342900" lvl="0" indent="-342900" eaLnBrk="1" hangingPunct="1">
              <a:lnSpc>
                <a:spcPct val="140000"/>
              </a:lnSpc>
              <a:buNone/>
            </a:pPr>
            <a:r>
              <a:rPr lang="zh-CN" altLang="en-US" sz="24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3.</a:t>
            </a:r>
            <a:r>
              <a:rPr lang="zh-CN" altLang="en-US" sz="2400" dirty="0">
                <a:latin typeface="楷体_GB2312" pitchFamily="49" charset="-122"/>
                <a:ea typeface="楷体_GB2312" pitchFamily="49" charset="-122"/>
              </a:rPr>
              <a:t>半聚集型农村聚落</a:t>
            </a:r>
            <a:endParaRPr lang="zh-CN" altLang="en-US" sz="2400" dirty="0">
              <a:latin typeface="楷体_GB2312" pitchFamily="49" charset="-122"/>
              <a:ea typeface="楷体_GB2312" pitchFamily="49" charset="-122"/>
            </a:endParaRPr>
          </a:p>
          <a:p>
            <a:pPr marL="342900" lvl="0" indent="-342900" eaLnBrk="1" hangingPunct="1">
              <a:lnSpc>
                <a:spcPct val="140000"/>
              </a:lnSpc>
              <a:buNone/>
            </a:pPr>
            <a:r>
              <a:rPr lang="zh-CN" altLang="en-US" sz="24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4.</a:t>
            </a:r>
            <a:r>
              <a:rPr lang="zh-CN" altLang="en-US" sz="2400" dirty="0">
                <a:latin typeface="楷体_GB2312" pitchFamily="49" charset="-122"/>
                <a:ea typeface="楷体_GB2312" pitchFamily="49" charset="-122"/>
              </a:rPr>
              <a:t>其它形式的农村聚落</a:t>
            </a:r>
            <a:endParaRPr lang="zh-CN" altLang="en-US" sz="2400" dirty="0">
              <a:latin typeface="楷体_GB2312" pitchFamily="49" charset="-122"/>
              <a:ea typeface="楷体_GB2312" pitchFamily="49" charset="-122"/>
            </a:endParaRPr>
          </a:p>
          <a:p>
            <a:pPr marL="342900" lvl="0" indent="-342900" eaLnBrk="1" hangingPunct="1">
              <a:lnSpc>
                <a:spcPct val="140000"/>
              </a:lnSpc>
              <a:buNone/>
            </a:pPr>
            <a:r>
              <a:rPr lang="zh-CN" altLang="en-US" sz="2800" b="1" dirty="0">
                <a:latin typeface="楷体_GB2312" pitchFamily="49" charset="-122"/>
                <a:ea typeface="楷体_GB2312" pitchFamily="49" charset="-122"/>
              </a:rPr>
              <a:t>（三） 观光农业景观</a:t>
            </a:r>
            <a:r>
              <a:rPr lang="zh-CN" altLang="en-US" sz="3600" dirty="0">
                <a:latin typeface="楷体_GB2312" pitchFamily="49" charset="-122"/>
                <a:ea typeface="楷体_GB2312" pitchFamily="49" charset="-122"/>
              </a:rPr>
              <a:t> </a:t>
            </a:r>
            <a:endParaRPr lang="zh-CN" altLang="en-US" sz="3600"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907669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一、农业景观</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22532" name="Picture 6" descr="尤溪联合梯田"/>
          <p:cNvPicPr>
            <a:picLocks noChangeAspect="1"/>
          </p:cNvPicPr>
          <p:nvPr>
            <p:custDataLst>
              <p:tags r:id="rId2"/>
            </p:custDataLst>
          </p:nvPr>
        </p:nvPicPr>
        <p:blipFill>
          <a:blip r:embed="rId3"/>
          <a:stretch>
            <a:fillRect/>
          </a:stretch>
        </p:blipFill>
        <p:spPr>
          <a:xfrm>
            <a:off x="107950" y="981075"/>
            <a:ext cx="4319588" cy="2728913"/>
          </a:xfrm>
          <a:prstGeom prst="rect">
            <a:avLst/>
          </a:prstGeom>
          <a:noFill/>
          <a:ln w="9525">
            <a:noFill/>
          </a:ln>
        </p:spPr>
      </p:pic>
      <p:pic>
        <p:nvPicPr>
          <p:cNvPr id="22534" name="Picture 8" descr="彩虹小镇1"/>
          <p:cNvPicPr>
            <a:picLocks noChangeAspect="1"/>
          </p:cNvPicPr>
          <p:nvPr>
            <p:custDataLst>
              <p:tags r:id="rId4"/>
            </p:custDataLst>
          </p:nvPr>
        </p:nvPicPr>
        <p:blipFill>
          <a:blip r:embed="rId5"/>
          <a:stretch>
            <a:fillRect/>
          </a:stretch>
        </p:blipFill>
        <p:spPr>
          <a:xfrm>
            <a:off x="179705" y="4004945"/>
            <a:ext cx="4319905" cy="2567940"/>
          </a:xfrm>
          <a:prstGeom prst="rect">
            <a:avLst/>
          </a:prstGeom>
          <a:noFill/>
          <a:ln w="9525">
            <a:noFill/>
          </a:ln>
        </p:spPr>
      </p:pic>
      <p:pic>
        <p:nvPicPr>
          <p:cNvPr id="22535" name="Picture 9" descr="IMG_3668"/>
          <p:cNvPicPr>
            <a:picLocks noChangeAspect="1"/>
          </p:cNvPicPr>
          <p:nvPr>
            <p:custDataLst>
              <p:tags r:id="rId6"/>
            </p:custDataLst>
          </p:nvPr>
        </p:nvPicPr>
        <p:blipFill>
          <a:blip r:embed="rId7"/>
          <a:stretch>
            <a:fillRect/>
          </a:stretch>
        </p:blipFill>
        <p:spPr>
          <a:xfrm>
            <a:off x="4859338" y="3933825"/>
            <a:ext cx="4140200" cy="2759075"/>
          </a:xfrm>
          <a:prstGeom prst="rect">
            <a:avLst/>
          </a:prstGeom>
          <a:noFill/>
          <a:ln w="9525">
            <a:noFill/>
          </a:ln>
        </p:spPr>
      </p:pic>
      <p:pic>
        <p:nvPicPr>
          <p:cNvPr id="22533" name="Picture 7" descr="陈峭村"/>
          <p:cNvPicPr>
            <a:picLocks noChangeAspect="1"/>
          </p:cNvPicPr>
          <p:nvPr>
            <p:custDataLst>
              <p:tags r:id="rId8"/>
            </p:custDataLst>
          </p:nvPr>
        </p:nvPicPr>
        <p:blipFill>
          <a:blip r:embed="rId9"/>
          <a:stretch>
            <a:fillRect/>
          </a:stretch>
        </p:blipFill>
        <p:spPr>
          <a:xfrm>
            <a:off x="4787900" y="981075"/>
            <a:ext cx="4035425" cy="269081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907669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二、农业区位论</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3555" name="Rectangle 3"/>
          <p:cNvSpPr>
            <a:spLocks noGrp="1"/>
          </p:cNvSpPr>
          <p:nvPr>
            <p:custDataLst>
              <p:tags r:id="rId2"/>
            </p:custDataLst>
          </p:nvPr>
        </p:nvSpPr>
        <p:spPr>
          <a:xfrm>
            <a:off x="387350" y="1102360"/>
            <a:ext cx="8478520" cy="501713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60000"/>
              </a:lnSpc>
            </a:pPr>
            <a:r>
              <a:rPr lang="zh-CN" altLang="en-US" sz="2400" dirty="0">
                <a:latin typeface="楷体_GB2312" pitchFamily="49" charset="-122"/>
                <a:ea typeface="楷体_GB2312" pitchFamily="49" charset="-122"/>
              </a:rPr>
              <a:t>农业区位论是指以城市为中心，由内向外呈同心圆状分布的农业地带，因其与中心城市的距离不同而引起生产基础和利润收入的地区差异。这是现代农业商品经济条件下有关农业生产体系空间布局的理论，由德国农业经济学家冯</a:t>
            </a:r>
            <a:r>
              <a:rPr lang="en-US" altLang="zh-CN" sz="2400" dirty="0">
                <a:latin typeface="Times New Roman" panose="02020603050405020304" pitchFamily="18" charset="0"/>
                <a:ea typeface="楷体_GB2312" pitchFamily="49" charset="-122"/>
              </a:rPr>
              <a:t>·</a:t>
            </a:r>
            <a:r>
              <a:rPr lang="zh-CN" altLang="en-US" sz="2400" dirty="0">
                <a:latin typeface="楷体_GB2312" pitchFamily="49" charset="-122"/>
                <a:ea typeface="楷体_GB2312" pitchFamily="49" charset="-122"/>
              </a:rPr>
              <a:t>杜能首先创立。</a:t>
            </a:r>
            <a:endParaRPr lang="zh-CN" altLang="en-US" sz="2400" dirty="0">
              <a:latin typeface="楷体_GB2312" pitchFamily="49" charset="-122"/>
              <a:ea typeface="楷体_GB2312" pitchFamily="49" charset="-122"/>
            </a:endParaRPr>
          </a:p>
          <a:p>
            <a:pPr eaLnBrk="1" hangingPunct="1">
              <a:lnSpc>
                <a:spcPct val="160000"/>
              </a:lnSpc>
            </a:pPr>
            <a:r>
              <a:rPr lang="zh-CN" altLang="en-US" sz="2400" dirty="0">
                <a:latin typeface="楷体_GB2312" pitchFamily="49" charset="-122"/>
                <a:ea typeface="楷体_GB2312" pitchFamily="49" charset="-122"/>
              </a:rPr>
              <a:t>假设</a:t>
            </a:r>
            <a:endParaRPr lang="zh-CN" altLang="en-US" sz="2400" dirty="0">
              <a:latin typeface="楷体_GB2312" pitchFamily="49" charset="-122"/>
              <a:ea typeface="楷体_GB2312" pitchFamily="49" charset="-122"/>
            </a:endParaRPr>
          </a:p>
          <a:p>
            <a:pPr eaLnBrk="1" hangingPunct="1">
              <a:lnSpc>
                <a:spcPct val="160000"/>
              </a:lnSpc>
            </a:pPr>
            <a:r>
              <a:rPr lang="zh-CN" altLang="en-US" sz="2400" dirty="0">
                <a:latin typeface="楷体_GB2312" pitchFamily="49" charset="-122"/>
                <a:ea typeface="楷体_GB2312" pitchFamily="49" charset="-122"/>
              </a:rPr>
              <a:t>以中心城市为中心，呈同心圆状，由内向外分布的</a:t>
            </a:r>
            <a:r>
              <a:rPr lang="en-US" altLang="zh-CN" sz="2400" dirty="0">
                <a:latin typeface="楷体_GB2312" pitchFamily="49" charset="-122"/>
                <a:ea typeface="楷体_GB2312" pitchFamily="49" charset="-122"/>
              </a:rPr>
              <a:t>6</a:t>
            </a:r>
            <a:r>
              <a:rPr lang="zh-CN" altLang="en-US" sz="2400" dirty="0">
                <a:latin typeface="楷体_GB2312" pitchFamily="49" charset="-122"/>
                <a:ea typeface="楷体_GB2312" pitchFamily="49" charset="-122"/>
              </a:rPr>
              <a:t>个农业圈  </a:t>
            </a:r>
            <a:endParaRPr lang="zh-CN" altLang="en-US" sz="2400"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907669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二、农业区位论</a:t>
            </a:r>
            <a:endParaRPr kumimoji="0" lang="zh-CN" altLang="en-US" sz="36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24580" name="Picture 6" descr="杜能圈"/>
          <p:cNvPicPr>
            <a:picLocks noChangeAspect="1"/>
          </p:cNvPicPr>
          <p:nvPr>
            <p:custDataLst>
              <p:tags r:id="rId2"/>
            </p:custDataLst>
          </p:nvPr>
        </p:nvPicPr>
        <p:blipFill>
          <a:blip r:embed="rId3"/>
          <a:stretch>
            <a:fillRect/>
          </a:stretch>
        </p:blipFill>
        <p:spPr>
          <a:xfrm>
            <a:off x="1331595" y="1052830"/>
            <a:ext cx="6101715" cy="50419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1903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1402BE"/>
                </a:solidFill>
                <a:effectLst/>
                <a:uLnTx/>
                <a:uFillTx/>
                <a:latin typeface="微软雅黑" panose="020B0503020204020204" charset="-122"/>
                <a:ea typeface="微软雅黑" panose="020B0503020204020204" charset="-122"/>
                <a:cs typeface="+mn-ea"/>
                <a:sym typeface="+mn-lt"/>
              </a:rPr>
              <a:t>思考题：</a:t>
            </a:r>
            <a:endParaRPr kumimoji="0" lang="zh-CN" altLang="en-US" sz="3600" b="0" i="0" u="none" strike="noStrike" kern="1200" cap="none" spc="0" normalizeH="0" baseline="0" noProof="0" dirty="0">
              <a:ln>
                <a:noFill/>
              </a:ln>
              <a:solidFill>
                <a:srgbClr val="1402BE"/>
              </a:solidFill>
              <a:effectLst/>
              <a:uLnTx/>
              <a:uFillTx/>
              <a:latin typeface="微软雅黑" panose="020B0503020204020204" charset="-122"/>
              <a:ea typeface="微软雅黑" panose="020B0503020204020204" charset="-122"/>
              <a:cs typeface="+mn-ea"/>
              <a:sym typeface="+mn-lt"/>
            </a:endParaRPr>
          </a:p>
        </p:txBody>
      </p:sp>
      <p:sp>
        <p:nvSpPr>
          <p:cNvPr id="12" name="文本框 11"/>
          <p:cNvSpPr txBox="1"/>
          <p:nvPr/>
        </p:nvSpPr>
        <p:spPr>
          <a:xfrm>
            <a:off x="475615" y="1052830"/>
            <a:ext cx="8234045" cy="4975860"/>
          </a:xfrm>
          <a:prstGeom prst="rect">
            <a:avLst/>
          </a:prstGeom>
          <a:noFill/>
        </p:spPr>
        <p:txBody>
          <a:bodyPr wrap="square" rtlCol="0" anchor="t">
            <a:noAutofit/>
          </a:bodyPr>
          <a:p>
            <a:pPr marL="342900" fontAlgn="auto">
              <a:lnSpc>
                <a:spcPct val="220000"/>
              </a:lnSpc>
              <a:spcBef>
                <a:spcPts val="0"/>
              </a:spcBef>
            </a:pPr>
            <a:r>
              <a:rPr sz="2400" b="1" dirty="0">
                <a:ea typeface="楷体_GB2312" pitchFamily="49" charset="-122"/>
                <a:sym typeface="+mn-ea"/>
              </a:rPr>
              <a:t>1 结合农业发展的阶段，探讨农业与社会发展的相互影响并分析四大文明古国出现的必要条件。</a:t>
            </a:r>
            <a:endParaRPr sz="2400" b="1" dirty="0">
              <a:ea typeface="楷体_GB2312" pitchFamily="49" charset="-122"/>
              <a:sym typeface="+mn-ea"/>
            </a:endParaRPr>
          </a:p>
          <a:p>
            <a:pPr marL="342900" fontAlgn="auto">
              <a:lnSpc>
                <a:spcPct val="220000"/>
              </a:lnSpc>
              <a:spcBef>
                <a:spcPts val="0"/>
              </a:spcBef>
            </a:pPr>
            <a:r>
              <a:rPr sz="2400" b="1" dirty="0">
                <a:ea typeface="楷体_GB2312" pitchFamily="49" charset="-122"/>
                <a:sym typeface="+mn-ea"/>
              </a:rPr>
              <a:t>2 结合某一农业景观，分析其形成  地理环境原因，理解农业景观与地理环境的关系。</a:t>
            </a:r>
            <a:endParaRPr sz="2400" b="1" dirty="0">
              <a:ea typeface="楷体_GB2312" pitchFamily="49" charset="-122"/>
              <a:sym typeface="+mn-ea"/>
            </a:endParaRPr>
          </a:p>
          <a:p>
            <a:pPr marL="342900" fontAlgn="auto">
              <a:lnSpc>
                <a:spcPct val="220000"/>
              </a:lnSpc>
              <a:spcBef>
                <a:spcPts val="0"/>
              </a:spcBef>
            </a:pPr>
            <a:r>
              <a:rPr sz="2400" b="1" dirty="0">
                <a:ea typeface="楷体_GB2312" pitchFamily="49" charset="-122"/>
                <a:sym typeface="+mn-ea"/>
              </a:rPr>
              <a:t>3 对你所在城市进行实地考察，结合杜能的农业区位论，论述影响农业布局的机制。</a:t>
            </a:r>
            <a:endParaRPr sz="24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25743" y="1889760"/>
            <a:ext cx="1915001" cy="3138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内</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容</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摘</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要</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2" name="文本框 11"/>
          <p:cNvSpPr txBox="1"/>
          <p:nvPr/>
        </p:nvSpPr>
        <p:spPr>
          <a:xfrm>
            <a:off x="1786414" y="1413986"/>
            <a:ext cx="7097078" cy="3905250"/>
          </a:xfrm>
          <a:prstGeom prst="rect">
            <a:avLst/>
          </a:prstGeom>
          <a:noFill/>
        </p:spPr>
        <p:txBody>
          <a:bodyPr wrap="square" rtlCol="0" anchor="t">
            <a:noAutofit/>
          </a:bodyPr>
          <a:p>
            <a:pPr indent="533400" fontAlgn="auto">
              <a:lnSpc>
                <a:spcPct val="150000"/>
              </a:lnSpc>
              <a:buNone/>
              <a:extLst>
                <a:ext uri="{35155182-B16C-46BC-9424-99874614C6A1}">
                  <wpsdc:indentchars xmlns:wpsdc="http://www.wps.cn/officeDocument/2017/drawingmlCustomData" val="200" checksum="2370871155"/>
                </a:ext>
              </a:extLst>
            </a:pPr>
            <a:r>
              <a:rPr lang="zh-CN" altLang="en-US" sz="2100" dirty="0">
                <a:ea typeface="楷体_GB2312" pitchFamily="49" charset="-122"/>
                <a:sym typeface="+mn-ea"/>
              </a:rPr>
              <a:t>本章首先详尽论述了农业的起源，包括农业起源的理论和农业起源的地点；明确总结了农业发展的阶段性特点及类型，以此为基础分析农业发展与社会发展的相互影响机制以及农业对人类文明出现的重要意义；其次本章系统分析了世界粮食生产、主要经济作物生产与畜牧业生产的布局规律，并对农业景观，即农田景观、农村聚落景观和观光农业景观作了比较条理的介绍，最后引用了杜能的农业区位论，提供农业生产布局区位差别的理论依据。 </a:t>
            </a:r>
            <a:endParaRPr lang="zh-CN" altLang="en-US" sz="2100"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8" name="矩形 7"/>
          <p:cNvSpPr/>
          <p:nvPr/>
        </p:nvSpPr>
        <p:spPr>
          <a:xfrm>
            <a:off x="1283018" y="1779270"/>
            <a:ext cx="740568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第一节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农业的起源</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 name="矩形 1"/>
          <p:cNvSpPr/>
          <p:nvPr/>
        </p:nvSpPr>
        <p:spPr>
          <a:xfrm>
            <a:off x="1283018" y="281940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第二节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农业的发展与类型</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9" name="矩形 8"/>
          <p:cNvSpPr/>
          <p:nvPr/>
        </p:nvSpPr>
        <p:spPr>
          <a:xfrm>
            <a:off x="1283018" y="385953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第三节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世界农业生产布局</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1" name="矩形 10"/>
          <p:cNvSpPr/>
          <p:nvPr/>
        </p:nvSpPr>
        <p:spPr>
          <a:xfrm>
            <a:off x="1338263" y="4982051"/>
            <a:ext cx="7350443"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第四节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农业景观和农业区位论</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第一节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农业的起源</a:t>
              </a:r>
              <a:endParaRPr lang="zh-CN" altLang="en-US" sz="2800" b="1" dirty="0">
                <a:solidFill>
                  <a:srgbClr val="1402BE"/>
                </a:solidFill>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271611"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一、关于农业起源的理论</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二、关于农业起源的地点</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一、关于农业起源的理论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429895" y="1096645"/>
            <a:ext cx="8573135" cy="4904740"/>
          </a:xfrm>
          <a:prstGeom prst="rect">
            <a:avLst/>
          </a:prstGeom>
          <a:noFill/>
        </p:spPr>
        <p:txBody>
          <a:bodyPr wrap="square" rtlCol="0" anchor="t">
            <a:noAutofit/>
          </a:bodyPr>
          <a:p>
            <a:pPr marL="342900" indent="-342900" fontAlgn="auto">
              <a:lnSpc>
                <a:spcPct val="150000"/>
              </a:lnSpc>
              <a:buFont typeface="Wingdings" panose="05000000000000000000" charset="0"/>
              <a:buChar char="Ø"/>
            </a:pPr>
            <a:r>
              <a:rPr lang="zh-CN" altLang="en-US" sz="2100" b="1" dirty="0">
                <a:ea typeface="楷体_GB2312" pitchFamily="49" charset="-122"/>
                <a:sym typeface="+mn-ea"/>
              </a:rPr>
              <a:t>国内:《中国农业百科全书·农业经济卷》（农业出版社） </a:t>
            </a:r>
            <a:endParaRPr lang="zh-CN" altLang="en-US" sz="2100" b="1" dirty="0">
              <a:ea typeface="楷体_GB2312" pitchFamily="49" charset="-122"/>
              <a:sym typeface="+mn-ea"/>
            </a:endParaRPr>
          </a:p>
          <a:p>
            <a:pPr marL="342900" indent="-342900" fontAlgn="auto">
              <a:lnSpc>
                <a:spcPct val="150000"/>
              </a:lnSpc>
              <a:buClr>
                <a:srgbClr val="FF0000"/>
              </a:buClr>
              <a:buFont typeface="Wingdings" panose="05000000000000000000" charset="0"/>
              <a:buChar char="l"/>
            </a:pPr>
            <a:r>
              <a:rPr lang="zh-CN" altLang="en-US" sz="2100" b="1" dirty="0">
                <a:ea typeface="楷体_GB2312" pitchFamily="49" charset="-122"/>
                <a:sym typeface="+mn-ea"/>
              </a:rPr>
              <a:t>原始农业产生于人类在进入新石器时期以后，气候由冷变暖，为农作物的栽培提供了环境条件</a:t>
            </a:r>
            <a:r>
              <a:rPr lang="en-US" altLang="zh-CN" sz="2100" b="1" dirty="0">
                <a:ea typeface="楷体_GB2312" pitchFamily="49" charset="-122"/>
                <a:sym typeface="+mn-ea"/>
              </a:rPr>
              <a:t>:</a:t>
            </a:r>
            <a:r>
              <a:rPr lang="zh-CN" altLang="en-US" sz="2100" b="1" dirty="0">
                <a:ea typeface="楷体_GB2312" pitchFamily="49" charset="-122"/>
                <a:sym typeface="+mn-ea"/>
              </a:rPr>
              <a:t>人口迅速增长，食物缺乏也促使人类去开发新的生活资料来源。人类在劳动中逐步学会了对石器进行精细的磨制加工</a:t>
            </a:r>
            <a:r>
              <a:rPr lang="en-US" altLang="zh-CN" sz="2100" b="1" dirty="0">
                <a:ea typeface="楷体_GB2312" pitchFamily="49" charset="-122"/>
                <a:sym typeface="+mn-ea"/>
              </a:rPr>
              <a:t>,</a:t>
            </a:r>
            <a:r>
              <a:rPr lang="zh-CN" altLang="en-US" sz="2100" b="1" dirty="0">
                <a:ea typeface="楷体_GB2312" pitchFamily="49" charset="-122"/>
                <a:sym typeface="+mn-ea"/>
              </a:rPr>
              <a:t>使其生产效率提高，在生产工具改进的同时，人类也在长期的采集和渔猎活动中熟悉了动植物的生活习性，学会了栽培植物和驯养动物的简单方法。原始农业就在这样的基础上产生了。</a:t>
            </a:r>
            <a:r>
              <a:rPr lang="en-US" altLang="zh-CN" sz="2100" b="1" dirty="0">
                <a:ea typeface="楷体_GB2312" pitchFamily="49" charset="-122"/>
                <a:sym typeface="+mn-ea"/>
              </a:rPr>
              <a:t>”</a:t>
            </a:r>
            <a:endParaRPr lang="en-US" altLang="zh-CN" sz="2100" b="1" dirty="0">
              <a:ea typeface="楷体_GB2312" pitchFamily="49" charset="-122"/>
              <a:sym typeface="+mn-ea"/>
            </a:endParaRPr>
          </a:p>
          <a:p>
            <a:pPr marL="342900" indent="-342900" fontAlgn="auto">
              <a:lnSpc>
                <a:spcPct val="150000"/>
              </a:lnSpc>
              <a:buClr>
                <a:srgbClr val="FF0000"/>
              </a:buClr>
              <a:buFont typeface="Wingdings" panose="05000000000000000000" charset="0"/>
              <a:buChar char="l"/>
            </a:pPr>
            <a:r>
              <a:rPr lang="zh-CN" altLang="en-US" sz="2100" b="1" dirty="0">
                <a:ea typeface="楷体_GB2312" pitchFamily="49" charset="-122"/>
                <a:sym typeface="+mn-ea"/>
              </a:rPr>
              <a:t>这个说法中提到了农业起源的时间、起因和当时的自然条件和技术发展水平</a:t>
            </a:r>
            <a:r>
              <a:rPr lang="en-US" altLang="zh-CN" sz="2100" b="1" dirty="0">
                <a:ea typeface="楷体_GB2312" pitchFamily="49" charset="-122"/>
                <a:sym typeface="+mn-ea"/>
              </a:rPr>
              <a:t>,</a:t>
            </a:r>
            <a:r>
              <a:rPr lang="zh-CN" altLang="en-US" sz="2100" b="1" dirty="0">
                <a:ea typeface="楷体_GB2312" pitchFamily="49" charset="-122"/>
                <a:sym typeface="+mn-ea"/>
              </a:rPr>
              <a:t> 但是没有解决农业的演变</a:t>
            </a:r>
            <a:r>
              <a:rPr lang="zh-CN" altLang="en-US" sz="2100" b="1" dirty="0">
                <a:ea typeface="楷体_GB2312" pitchFamily="49" charset="-122"/>
                <a:sym typeface="+mn-ea"/>
              </a:rPr>
              <a:t>机制。</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一、关于农业起源的理论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115060" y="1412240"/>
            <a:ext cx="7339965" cy="3905250"/>
          </a:xfrm>
          <a:prstGeom prst="rect">
            <a:avLst/>
          </a:prstGeom>
          <a:noFill/>
        </p:spPr>
        <p:txBody>
          <a:bodyPr wrap="square" rtlCol="0" anchor="t">
            <a:noAutofit/>
          </a:bodyPr>
          <a:p>
            <a:pPr marL="342900" indent="-342900" fontAlgn="auto">
              <a:lnSpc>
                <a:spcPct val="200000"/>
              </a:lnSpc>
              <a:buFont typeface="Wingdings" panose="05000000000000000000" charset="0"/>
              <a:buChar char="Ø"/>
            </a:pPr>
            <a:r>
              <a:rPr lang="zh-CN" altLang="en-US" sz="2100" b="1" dirty="0">
                <a:ea typeface="楷体_GB2312" pitchFamily="49" charset="-122"/>
                <a:sym typeface="+mn-ea"/>
              </a:rPr>
              <a:t>西方:鲁姆配利·罗恩的“天才理论”、柴尔德（Childe）的“绿洲说（接近论）”、布雷德·伍德（Braid Wood）的“核心地带（原生地）说”、宾福德（Binford）的“边缘区域理论”贝廷杰（R.L.Bettinger）的“最佳觅食模式”论以及海登（B.Hayden）的“新气候变化说”、博赛洛普（E.Boserllp）的“人口压力论”等等。 </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一、关于农业起源的理论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28270" y="902335"/>
            <a:ext cx="8744585" cy="5654675"/>
          </a:xfrm>
          <a:prstGeom prst="rect">
            <a:avLst/>
          </a:prstGeom>
          <a:noFill/>
        </p:spPr>
        <p:txBody>
          <a:bodyPr wrap="square" rtlCol="0" anchor="t">
            <a:noAutofit/>
          </a:bodyPr>
          <a:p>
            <a:pPr marL="342900" indent="-342900" fontAlgn="auto">
              <a:lnSpc>
                <a:spcPct val="150000"/>
              </a:lnSpc>
              <a:buClr>
                <a:srgbClr val="FF0000"/>
              </a:buClr>
              <a:buFont typeface="Wingdings" panose="05000000000000000000" charset="0"/>
              <a:buChar char="l"/>
            </a:pPr>
            <a:r>
              <a:rPr lang="en-US" altLang="zh-CN" sz="2100" b="1" dirty="0">
                <a:ea typeface="楷体_GB2312" pitchFamily="49" charset="-122"/>
                <a:sym typeface="+mn-ea"/>
              </a:rPr>
              <a:t>20</a:t>
            </a:r>
            <a:r>
              <a:rPr lang="zh-CN" altLang="en-US" sz="2100" b="1" dirty="0">
                <a:ea typeface="楷体_GB2312" pitchFamily="49" charset="-122"/>
                <a:sym typeface="+mn-ea"/>
              </a:rPr>
              <a:t>世纪</a:t>
            </a:r>
            <a:r>
              <a:rPr lang="en-US" altLang="zh-CN" sz="2100" b="1" dirty="0">
                <a:ea typeface="楷体_GB2312" pitchFamily="49" charset="-122"/>
                <a:sym typeface="+mn-ea"/>
              </a:rPr>
              <a:t> 60</a:t>
            </a:r>
            <a:r>
              <a:rPr lang="zh-CN" altLang="en-US" sz="2100" b="1" dirty="0">
                <a:ea typeface="楷体_GB2312" pitchFamily="49" charset="-122"/>
                <a:sym typeface="+mn-ea"/>
              </a:rPr>
              <a:t>年代以前，以</a:t>
            </a:r>
            <a:r>
              <a:rPr lang="en-US" altLang="zh-CN" sz="2100" b="1" dirty="0">
                <a:ea typeface="楷体_GB2312" pitchFamily="49" charset="-122"/>
                <a:sym typeface="+mn-ea"/>
              </a:rPr>
              <a:t>“</a:t>
            </a:r>
            <a:r>
              <a:rPr lang="zh-CN" altLang="en-US" sz="2100" b="1" dirty="0">
                <a:ea typeface="楷体_GB2312" pitchFamily="49" charset="-122"/>
                <a:sym typeface="+mn-ea"/>
              </a:rPr>
              <a:t>发现论</a:t>
            </a:r>
            <a:r>
              <a:rPr lang="en-US" altLang="zh-CN" sz="2100" b="1" dirty="0">
                <a:ea typeface="楷体_GB2312" pitchFamily="49" charset="-122"/>
                <a:sym typeface="+mn-ea"/>
              </a:rPr>
              <a:t>”</a:t>
            </a:r>
            <a:r>
              <a:rPr lang="zh-CN" altLang="en-US" sz="2100" b="1" dirty="0">
                <a:ea typeface="楷体_GB2312" pitchFamily="49" charset="-122"/>
                <a:sym typeface="+mn-ea"/>
              </a:rPr>
              <a:t>为代表。认为与原始社会采集狩猎获取食物相比，农业经济是更具有效率、更有优势的获取食物方式，在漫长的原始社会初期并未发现农业的这种优势。只要有人一旦发明或发现这种生产方法，农业的优越性马上就会体现出来，并会被其他群体所采纳而迅速传播开来。</a:t>
            </a:r>
            <a:r>
              <a:rPr lang="zh-CN" altLang="en-US" sz="2100" b="1" dirty="0">
                <a:ea typeface="楷体_GB2312" pitchFamily="49" charset="-122"/>
                <a:sym typeface="+mn-ea"/>
              </a:rPr>
              <a:t> </a:t>
            </a:r>
            <a:endParaRPr lang="zh-CN" altLang="en-US" sz="2100" b="1" dirty="0">
              <a:ea typeface="楷体_GB2312" pitchFamily="49" charset="-122"/>
              <a:sym typeface="+mn-ea"/>
            </a:endParaRPr>
          </a:p>
          <a:p>
            <a:pPr marL="342900" indent="-342900" fontAlgn="auto">
              <a:lnSpc>
                <a:spcPct val="150000"/>
              </a:lnSpc>
              <a:buClr>
                <a:srgbClr val="FF0000"/>
              </a:buClr>
              <a:buFont typeface="Wingdings" panose="05000000000000000000" charset="0"/>
              <a:buChar char="l"/>
            </a:pPr>
            <a:r>
              <a:rPr lang="en-US" altLang="zh-CN" sz="2100" b="1" dirty="0">
                <a:ea typeface="楷体_GB2312" pitchFamily="49" charset="-122"/>
                <a:sym typeface="+mn-ea"/>
              </a:rPr>
              <a:t>20 </a:t>
            </a:r>
            <a:r>
              <a:rPr lang="zh-CN" altLang="en-US" sz="2100" b="1" dirty="0">
                <a:ea typeface="楷体_GB2312" pitchFamily="49" charset="-122"/>
                <a:sym typeface="+mn-ea"/>
              </a:rPr>
              <a:t>世纪</a:t>
            </a:r>
            <a:r>
              <a:rPr lang="en-US" altLang="zh-CN" sz="2100" b="1" dirty="0">
                <a:ea typeface="楷体_GB2312" pitchFamily="49" charset="-122"/>
                <a:sym typeface="+mn-ea"/>
              </a:rPr>
              <a:t> 60</a:t>
            </a:r>
            <a:r>
              <a:rPr lang="zh-CN" altLang="en-US" sz="2100" b="1" dirty="0">
                <a:ea typeface="楷体_GB2312" pitchFamily="49" charset="-122"/>
                <a:sym typeface="+mn-ea"/>
              </a:rPr>
              <a:t>年代，以博塞洛普</a:t>
            </a:r>
            <a:r>
              <a:rPr lang="en-US" altLang="zh-CN" sz="2100" b="1" dirty="0">
                <a:ea typeface="楷体_GB2312" pitchFamily="49" charset="-122"/>
                <a:sym typeface="+mn-ea"/>
              </a:rPr>
              <a:t>(E.Boszerup)</a:t>
            </a:r>
            <a:r>
              <a:rPr lang="zh-CN" altLang="en-US" sz="2100" b="1" dirty="0">
                <a:ea typeface="楷体_GB2312" pitchFamily="49" charset="-122"/>
                <a:sym typeface="+mn-ea"/>
              </a:rPr>
              <a:t>的人口压力说为代表。在冰后期，人类的生存环境扩大了，人口的增长，与人口的增长的同时，采集与狩猎的强度亦随之上升，使食物出现短缺。在这种情况下，增加新的物来源与数量以维持自身的生存。在新的食物来源中，植物的种于就占有重要地位。除去陆地与水中的动物和鱼类的肉，其营养价值比较高以外，在植物中，种子所含的热量明显高于植物其他部位</a:t>
            </a:r>
            <a:r>
              <a:rPr lang="en-US" altLang="zh-CN" sz="2100" b="1" dirty="0">
                <a:ea typeface="楷体_GB2312" pitchFamily="49" charset="-122"/>
                <a:sym typeface="+mn-ea"/>
              </a:rPr>
              <a:t>(</a:t>
            </a:r>
            <a:r>
              <a:rPr lang="zh-CN" altLang="en-US" sz="2100" b="1" dirty="0">
                <a:ea typeface="楷体_GB2312" pitchFamily="49" charset="-122"/>
                <a:sym typeface="+mn-ea"/>
              </a:rPr>
              <a:t>如根、茎、叶和果实</a:t>
            </a:r>
            <a:r>
              <a:rPr lang="en-US" altLang="zh-CN" sz="2100" b="1" dirty="0">
                <a:ea typeface="楷体_GB2312" pitchFamily="49" charset="-122"/>
                <a:sym typeface="+mn-ea"/>
              </a:rPr>
              <a:t>)</a:t>
            </a:r>
            <a:r>
              <a:rPr lang="zh-CN" altLang="en-US" sz="2100" b="1" dirty="0">
                <a:ea typeface="楷体_GB2312" pitchFamily="49" charset="-122"/>
                <a:sym typeface="+mn-ea"/>
              </a:rPr>
              <a:t>。因而就在约一万年前左右出现了驯化植物的农业。</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一、关于农业起源的理论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2" name="文本框 11"/>
          <p:cNvSpPr txBox="1"/>
          <p:nvPr/>
        </p:nvSpPr>
        <p:spPr>
          <a:xfrm>
            <a:off x="128270" y="902335"/>
            <a:ext cx="8744585" cy="5654675"/>
          </a:xfrm>
          <a:prstGeom prst="rect">
            <a:avLst/>
          </a:prstGeom>
          <a:noFill/>
        </p:spPr>
        <p:txBody>
          <a:bodyPr wrap="square" rtlCol="0" anchor="t">
            <a:noAutofit/>
          </a:bodyPr>
          <a:p>
            <a:pPr marL="342900" indent="-342900" fontAlgn="auto">
              <a:lnSpc>
                <a:spcPct val="150000"/>
              </a:lnSpc>
              <a:buClr>
                <a:srgbClr val="FF0000"/>
              </a:buClr>
              <a:buFont typeface="Wingdings" panose="05000000000000000000" charset="0"/>
              <a:buChar char="l"/>
            </a:pPr>
            <a:r>
              <a:rPr lang="zh-CN" altLang="en-US" sz="2100" b="1" dirty="0">
                <a:ea typeface="楷体_GB2312" pitchFamily="49" charset="-122"/>
                <a:sym typeface="+mn-ea"/>
              </a:rPr>
              <a:t>目前，</a:t>
            </a:r>
            <a:r>
              <a:rPr lang="en-US" altLang="zh-CN" sz="2100" b="1" dirty="0">
                <a:ea typeface="楷体_GB2312" pitchFamily="49" charset="-122"/>
                <a:sym typeface="+mn-ea"/>
              </a:rPr>
              <a:t>“</a:t>
            </a:r>
            <a:r>
              <a:rPr lang="zh-CN" altLang="en-US" sz="2100" b="1" dirty="0">
                <a:ea typeface="楷体_GB2312" pitchFamily="49" charset="-122"/>
                <a:sym typeface="+mn-ea"/>
              </a:rPr>
              <a:t>最佳觅食模式</a:t>
            </a:r>
            <a:r>
              <a:rPr lang="en-US" altLang="zh-CN" sz="2100" b="1" dirty="0">
                <a:ea typeface="楷体_GB2312" pitchFamily="49" charset="-122"/>
                <a:sym typeface="+mn-ea"/>
              </a:rPr>
              <a:t>”</a:t>
            </a:r>
            <a:r>
              <a:rPr lang="zh-CN" altLang="en-US" sz="2100" b="1" dirty="0">
                <a:ea typeface="楷体_GB2312" pitchFamily="49" charset="-122"/>
                <a:sym typeface="+mn-ea"/>
              </a:rPr>
              <a:t>作为主流理论，这种理论认为，动物在觅食一般集中在一种或少数几种猎物上，即所谓的最佳觅食。花费最少力气或时间而能获得最高回报的那些食物。人类也如此，在自然环境的压力下，往往需要寻找最便捷的方式以获取食物维持自身生存。</a:t>
            </a:r>
            <a:endParaRPr lang="zh-CN" altLang="en-US" sz="2100" b="1" dirty="0">
              <a:ea typeface="楷体_GB2312" pitchFamily="49" charset="-122"/>
              <a:sym typeface="+mn-ea"/>
            </a:endParaRPr>
          </a:p>
          <a:p>
            <a:pPr marL="342900" indent="-342900" fontAlgn="auto">
              <a:lnSpc>
                <a:spcPct val="150000"/>
              </a:lnSpc>
              <a:buClr>
                <a:srgbClr val="FF0000"/>
              </a:buClr>
              <a:buFont typeface="Wingdings" panose="05000000000000000000" charset="0"/>
              <a:buChar char="l"/>
            </a:pPr>
            <a:r>
              <a:rPr lang="zh-CN" altLang="en-US" sz="2100" b="1" dirty="0">
                <a:ea typeface="楷体_GB2312" pitchFamily="49" charset="-122"/>
                <a:sym typeface="+mn-ea"/>
              </a:rPr>
              <a:t>海登</a:t>
            </a:r>
            <a:r>
              <a:rPr lang="en-US" altLang="zh-CN" sz="2100" b="1" dirty="0">
                <a:ea typeface="楷体_GB2312" pitchFamily="49" charset="-122"/>
                <a:sym typeface="+mn-ea"/>
              </a:rPr>
              <a:t>(B.Hayden)</a:t>
            </a:r>
            <a:r>
              <a:rPr lang="zh-CN" altLang="en-US" sz="2100" b="1" dirty="0">
                <a:ea typeface="楷体_GB2312" pitchFamily="49" charset="-122"/>
                <a:sym typeface="+mn-ea"/>
              </a:rPr>
              <a:t>提出的宴享说相似。他认为，在农业出现的起始时期，其生产量不大，所以其在人类原来的食物结构中，所占的比重不可能很大。因此，海登考虑在这种条件下，农业所驯化的植物的种类，与其说是为了补充原来食物的短缺，不如说是扩大食物的品种结构，增加美食种类更加重要。比如，有些植物纯粹是香料和调味品，有的谷物适于酿酒，再如一些葫芦科植物的驯化可能是用于宴饮的器皿。</a:t>
            </a:r>
            <a:endParaRPr lang="zh-CN" altLang="en-US" sz="2100" b="1"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100,&quot;width&quot;:14400}"/>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UNIT_PLACING_PICTURE_USER_VIEWPORT" val="{&quot;height&quot;:8100,&quot;width&quot;:14400}"/>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UNIT_PLACING_PICTURE_USER_VIEWPORT" val="{&quot;height&quot;:8100,&quot;width&quot;:14400}"/>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PLACING_PICTURE_USER_VIEWPORT" val="{&quot;height&quot;:8100,&quot;width&quot;:14400}"/>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3912.499212598425,&quot;width&quot;:5215}"/>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PP_MARK_KEY" val="3e7a0aef-7686-407d-902c-943545a28e0a"/>
  <p:tag name="COMMONDATA" val="eyJoZGlkIjoiMWQxMmFkMmM3NjMwYTRiNTUzODcyZGZiOGYzMDBmMDcifQ=="/>
</p:tagLst>
</file>

<file path=ppt/tags/tag4.xml><?xml version="1.0" encoding="utf-8"?>
<p:tagLst xmlns:p="http://schemas.openxmlformats.org/presentationml/2006/main">
  <p:tag name="KSO_WM_UNIT_PLACING_PICTURE_USER_VIEWPORT" val="{&quot;height&quot;:3787.499212598425,&quot;width&quot;:4762.499212598425}"/>
  <p:tag name="KSO_WM_BEAUTIFY_FLAG" val=""/>
</p:tagLst>
</file>

<file path=ppt/tags/tag5.xml><?xml version="1.0" encoding="utf-8"?>
<p:tagLst xmlns:p="http://schemas.openxmlformats.org/presentationml/2006/main">
  <p:tag name="KSO_WM_UNIT_PLACING_PICTURE_USER_VIEWPORT" val="{&quot;height&quot;:3955,&quot;width&quot;:6205}"/>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0</TotalTime>
  <Words>3675</Words>
  <Application>WPS 演示</Application>
  <PresentationFormat>在屏幕上显示</PresentationFormat>
  <Paragraphs>185</Paragraphs>
  <Slides>29</Slides>
  <Notes>0</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29</vt:i4>
      </vt:variant>
    </vt:vector>
  </HeadingPairs>
  <TitlesOfParts>
    <vt:vector size="50" baseType="lpstr">
      <vt:lpstr>Arial</vt:lpstr>
      <vt:lpstr>宋体</vt:lpstr>
      <vt:lpstr>Wingdings</vt:lpstr>
      <vt:lpstr>Tahoma</vt:lpstr>
      <vt:lpstr>Times New Roman</vt:lpstr>
      <vt:lpstr>思源宋体 CN</vt:lpstr>
      <vt:lpstr>思源宋体 CN Heavy</vt:lpstr>
      <vt:lpstr>微软雅黑</vt:lpstr>
      <vt:lpstr>华文楷体</vt:lpstr>
      <vt:lpstr>楷体_GB2312</vt:lpstr>
      <vt:lpstr>华文行楷</vt:lpstr>
      <vt:lpstr>隶书</vt:lpstr>
      <vt:lpstr>新宋体</vt:lpstr>
      <vt:lpstr>华文新魏</vt:lpstr>
      <vt:lpstr>Wingdings</vt:lpstr>
      <vt:lpstr>Arial Unicode MS</vt:lpstr>
      <vt:lpstr>Calibri</vt:lpstr>
      <vt:lpstr>等线</vt:lpstr>
      <vt:lpstr>Blends</vt:lpstr>
      <vt:lpstr>Office 主题​​</vt:lpstr>
      <vt:lpstr>4_Blends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人文地理学目录</dc:title>
  <dc:creator>ma</dc:creator>
  <cp:lastModifiedBy>李一诺</cp:lastModifiedBy>
  <cp:revision>240</cp:revision>
  <dcterms:created xsi:type="dcterms:W3CDTF">2002-11-18T07:23:00Z</dcterms:created>
  <dcterms:modified xsi:type="dcterms:W3CDTF">2024-11-20T15:43:16Z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731F5A2E676A435E81A7869EA63A5862_13</vt:lpwstr>
  </property>
</Properties>
</file>